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6" r:id="rId3"/>
    <p:sldId id="258" r:id="rId4"/>
    <p:sldId id="267" r:id="rId5"/>
    <p:sldId id="270" r:id="rId6"/>
    <p:sldId id="271" r:id="rId7"/>
    <p:sldId id="272" r:id="rId8"/>
    <p:sldId id="274" r:id="rId9"/>
    <p:sldId id="268" r:id="rId10"/>
    <p:sldId id="260" r:id="rId11"/>
    <p:sldId id="261" r:id="rId12"/>
    <p:sldId id="262" r:id="rId13"/>
    <p:sldId id="264" r:id="rId14"/>
    <p:sldId id="263" r:id="rId15"/>
    <p:sldId id="273" r:id="rId16"/>
    <p:sldId id="265" r:id="rId17"/>
  </p:sldIdLst>
  <p:sldSz cx="9144000" cy="6858000" type="screen4x3"/>
  <p:notesSz cx="6735763" cy="9866313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tags" Target="tags/tag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806DF-998E-47F3-B9F1-C88E332909E1}" type="datetimeFigureOut">
              <a:rPr lang="en-GB" smtClean="0"/>
              <a:t>21/06/2015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F2033-6C53-4B69-8691-6993BDC6A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165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C8A27C8-77C6-4594-97BF-370A8FF2EECF}" type="datetimeFigureOut">
              <a:rPr lang="en-GB"/>
              <a:pPr>
                <a:defRPr/>
              </a:pPr>
              <a:t>21/06/2015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32BA16-B2A3-40C7-8412-7DAE0A264C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786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0BFBCD-9B0F-4812-91EF-3A7383585443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4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797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71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2587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96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10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04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116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750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82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200" dirty="0" smtClean="0"/>
              <a:t>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604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896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94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BA16-B2A3-40C7-8412-7DAE0A264CE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36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cls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981075"/>
            <a:ext cx="47529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3563938" y="2708275"/>
            <a:ext cx="5111750" cy="0"/>
          </a:xfrm>
          <a:prstGeom prst="line">
            <a:avLst/>
          </a:prstGeom>
          <a:noFill/>
          <a:ln w="19050">
            <a:solidFill>
              <a:srgbClr val="999999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5375" y="2781300"/>
            <a:ext cx="5040313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4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C3333"/>
                </a:solidFill>
                <a:cs typeface="Arial" pitchFamily="34" charset="0"/>
              </a:rPr>
              <a:t>Bar Professional Training Course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563938" y="4508500"/>
            <a:ext cx="5176837" cy="1008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3200" dirty="0" smtClean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57750" y="2286000"/>
            <a:ext cx="3052763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cs typeface="Arial" pitchFamily="34" charset="0"/>
              </a:rPr>
              <a:t>World-class legal education in the heart of London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88" y="3429000"/>
            <a:ext cx="5176664" cy="100811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563888" y="4581128"/>
            <a:ext cx="5184576" cy="1296143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6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E44613-98D6-4846-8BDC-18B2397F1E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492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7544" y="1628800"/>
            <a:ext cx="82296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2D8963-F827-46E7-8A88-4EDF4FB4EF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281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9B7945-47B8-4122-972D-57CCA19956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615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643438" y="2214554"/>
            <a:ext cx="4040188" cy="3951288"/>
          </a:xfrm>
        </p:spPr>
        <p:txBody>
          <a:bodyPr/>
          <a:lstStyle>
            <a:lvl1pP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0F88FFF4-C1A0-4FAE-946E-66B6704B1D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465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solidFill>
            <a:schemeClr val="bg1"/>
          </a:solidFill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C30C42-852A-46ED-A133-80D280F6F8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609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- Next Se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8313" y="26035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/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ea typeface="+mj-ea"/>
                <a:cs typeface="Arial" pitchFamily="34" charset="0"/>
              </a:rPr>
              <a:t>NEXT SESSION</a:t>
            </a:r>
            <a:endParaRPr lang="en-GB" sz="3200" dirty="0" smtClean="0">
              <a:ea typeface="+mj-ea"/>
              <a:cs typeface="Arial" pitchFamily="34" charset="0"/>
            </a:endParaRPr>
          </a:p>
        </p:txBody>
      </p:sp>
      <p:pic>
        <p:nvPicPr>
          <p:cNvPr id="5" name="Picture 24" descr="cls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4813"/>
            <a:ext cx="2376487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C35CA3-F56D-41AD-A891-05D3FF9822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051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65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Top level PP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0" y="6572250"/>
            <a:ext cx="9144000" cy="285750"/>
          </a:xfrm>
          <a:prstGeom prst="rect">
            <a:avLst/>
          </a:prstGeom>
          <a:solidFill>
            <a:srgbClr val="CC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bg1"/>
                </a:solidFill>
                <a:cs typeface="Arial" pitchFamily="34" charset="0"/>
              </a:rPr>
              <a:t>www.city.ac.uk/law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8125" y="6572250"/>
            <a:ext cx="2133600" cy="1698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EA2C6446-8454-459B-8BE4-FD04558472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928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400" b="0" i="0" u="none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track.unodc.org/Education/Pages/ACAD.asp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/>
          </p:cNvSpPr>
          <p:nvPr>
            <p:ph type="title"/>
          </p:nvPr>
        </p:nvSpPr>
        <p:spPr>
          <a:xfrm>
            <a:off x="439738" y="2492375"/>
            <a:ext cx="8262937" cy="720725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Experiential Learning in Preparing Lawyers to Encounter Corruption</a:t>
            </a:r>
          </a:p>
        </p:txBody>
      </p:sp>
      <p:sp>
        <p:nvSpPr>
          <p:cNvPr id="14339" name="Content Placeholder 5"/>
          <p:cNvSpPr>
            <a:spLocks noGrp="1"/>
          </p:cNvSpPr>
          <p:nvPr>
            <p:ph idx="1"/>
          </p:nvPr>
        </p:nvSpPr>
        <p:spPr>
          <a:xfrm>
            <a:off x="442913" y="4581128"/>
            <a:ext cx="8264525" cy="792088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3200" b="1" dirty="0" smtClean="0"/>
              <a:t>Nigel Duncan and Sally Hughes</a:t>
            </a:r>
          </a:p>
          <a:p>
            <a:pPr algn="ctr">
              <a:buFontTx/>
              <a:buNone/>
            </a:pPr>
            <a:r>
              <a:rPr lang="en-GB" sz="3200" b="1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Anti-Corruption Academic Initiative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OECD, the IBA and the UNODC 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www.track.unodc.org/Education/Pages/ACAD.aspx</a:t>
            </a:r>
            <a:endParaRPr lang="en-US" sz="2400" dirty="0" smtClean="0"/>
          </a:p>
          <a:p>
            <a:endParaRPr lang="en-US" dirty="0"/>
          </a:p>
          <a:p>
            <a:r>
              <a:rPr lang="en-US" dirty="0" smtClean="0"/>
              <a:t>How does this prepare the individual to face this challenge?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119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39738" y="981075"/>
            <a:ext cx="8262937" cy="647700"/>
          </a:xfrm>
        </p:spPr>
        <p:txBody>
          <a:bodyPr/>
          <a:lstStyle/>
          <a:p>
            <a:pPr eaLnBrk="1" hangingPunct="1"/>
            <a:r>
              <a:rPr lang="en-GB" altLang="en-US" sz="2800" b="1" dirty="0" smtClean="0">
                <a:solidFill>
                  <a:srgbClr val="FF0000"/>
                </a:solidFill>
              </a:rPr>
              <a:t>Four Component Model of Morality </a:t>
            </a:r>
            <a:r>
              <a:rPr lang="en-GB" altLang="en-US" sz="2800" dirty="0" smtClean="0">
                <a:solidFill>
                  <a:srgbClr val="FF0000"/>
                </a:solidFill>
              </a:rPr>
              <a:t>(Rest, 1983)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38150" y="1691216"/>
            <a:ext cx="8264525" cy="46339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mtClean="0"/>
              <a:t>	Reasons  (or predictors)</a:t>
            </a:r>
          </a:p>
          <a:p>
            <a:pPr marL="0" indent="0" eaLnBrk="1" hangingPunct="1">
              <a:buFontTx/>
              <a:buNone/>
            </a:pPr>
            <a:endParaRPr lang="en-GB" altLang="en-US" smtClean="0"/>
          </a:p>
        </p:txBody>
      </p:sp>
      <p:sp>
        <p:nvSpPr>
          <p:cNvPr id="2" name="Rounded Rectangle 1"/>
          <p:cNvSpPr/>
          <p:nvPr/>
        </p:nvSpPr>
        <p:spPr>
          <a:xfrm>
            <a:off x="755650" y="2232025"/>
            <a:ext cx="3424238" cy="57626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Moral Blindness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55650" y="2924175"/>
            <a:ext cx="3455988" cy="57626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Faulty Reasoning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55650" y="3644900"/>
            <a:ext cx="3455988" cy="6477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Lack of Motivation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55650" y="4508500"/>
            <a:ext cx="3455988" cy="64928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Ineffectiveness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(Character or Competence)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23900" y="5456238"/>
            <a:ext cx="5472113" cy="85248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bg1"/>
                </a:solidFill>
              </a:rPr>
              <a:t>Professional Misconduct</a:t>
            </a:r>
          </a:p>
        </p:txBody>
      </p:sp>
      <p:sp>
        <p:nvSpPr>
          <p:cNvPr id="8" name="Down Arrow 7"/>
          <p:cNvSpPr/>
          <p:nvPr/>
        </p:nvSpPr>
        <p:spPr>
          <a:xfrm>
            <a:off x="2051050" y="5157788"/>
            <a:ext cx="649288" cy="503237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7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33388" y="981075"/>
            <a:ext cx="8262937" cy="587375"/>
          </a:xfrm>
        </p:spPr>
        <p:txBody>
          <a:bodyPr/>
          <a:lstStyle/>
          <a:p>
            <a:pPr eaLnBrk="1" hangingPunct="1"/>
            <a:r>
              <a:rPr lang="en-GB" altLang="en-US" sz="2800" b="1" smtClean="0">
                <a:solidFill>
                  <a:srgbClr val="FF0000"/>
                </a:solidFill>
              </a:rPr>
              <a:t>Four Component Model of Morality </a:t>
            </a:r>
            <a:r>
              <a:rPr lang="en-GB" altLang="en-US" sz="2800" smtClean="0">
                <a:solidFill>
                  <a:srgbClr val="FF0000"/>
                </a:solidFill>
              </a:rPr>
              <a:t>(Rest, 1983)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42913" y="1557338"/>
            <a:ext cx="8264525" cy="4633912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" name="Rounded Rectangle 3"/>
          <p:cNvSpPr/>
          <p:nvPr/>
        </p:nvSpPr>
        <p:spPr>
          <a:xfrm>
            <a:off x="468313" y="2133600"/>
            <a:ext cx="2354262" cy="79057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Moral sensitivity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68313" y="2924175"/>
            <a:ext cx="2354262" cy="71913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Moral judgment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68313" y="3643313"/>
            <a:ext cx="2354262" cy="79375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Moral motivation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68313" y="4437063"/>
            <a:ext cx="2354262" cy="792162"/>
          </a:xfrm>
          <a:prstGeom prst="roundRect">
            <a:avLst>
              <a:gd name="adj" fmla="val 21495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Moral implementation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68313" y="5589588"/>
            <a:ext cx="7920037" cy="7191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/>
              <a:t>Effective Professional Conduct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2822575" y="1989138"/>
            <a:ext cx="5349875" cy="10795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Capacity to </a:t>
            </a:r>
            <a:r>
              <a:rPr lang="en-GB" b="1" dirty="0">
                <a:solidFill>
                  <a:schemeClr val="tx1"/>
                </a:solidFill>
              </a:rPr>
              <a:t>interpret ambiguous clues </a:t>
            </a:r>
            <a:r>
              <a:rPr lang="en-GB" dirty="0">
                <a:solidFill>
                  <a:schemeClr val="tx1"/>
                </a:solidFill>
              </a:rPr>
              <a:t>in real-life settings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1403350" y="5229225"/>
            <a:ext cx="504825" cy="5762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68313" y="1557338"/>
            <a:ext cx="2354262" cy="576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Moral capacity (predictors)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2575" y="1557338"/>
            <a:ext cx="4629150" cy="576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Operational definition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2822575" y="2781300"/>
            <a:ext cx="5349875" cy="100806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Capacity to </a:t>
            </a:r>
            <a:r>
              <a:rPr lang="en-GB" b="1" dirty="0">
                <a:solidFill>
                  <a:schemeClr val="tx1"/>
                </a:solidFill>
              </a:rPr>
              <a:t>analyse moral issues </a:t>
            </a:r>
            <a:r>
              <a:rPr lang="en-GB" dirty="0">
                <a:solidFill>
                  <a:schemeClr val="tx1"/>
                </a:solidFill>
              </a:rPr>
              <a:t>and provide justifications for decisions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2822575" y="3573463"/>
            <a:ext cx="5349875" cy="8636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Capacity to internalise and give priority to </a:t>
            </a:r>
            <a:r>
              <a:rPr lang="en-GB" b="1" dirty="0">
                <a:solidFill>
                  <a:schemeClr val="tx1"/>
                </a:solidFill>
              </a:rPr>
              <a:t>professional values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2822575" y="4292600"/>
            <a:ext cx="5349875" cy="102552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Capacity for </a:t>
            </a:r>
            <a:r>
              <a:rPr lang="en-GB" b="1" dirty="0">
                <a:solidFill>
                  <a:schemeClr val="tx1"/>
                </a:solidFill>
              </a:rPr>
              <a:t>empathic interaction </a:t>
            </a:r>
            <a:r>
              <a:rPr lang="en-GB" dirty="0">
                <a:solidFill>
                  <a:schemeClr val="tx1"/>
                </a:solidFill>
              </a:rPr>
              <a:t>and</a:t>
            </a:r>
            <a:r>
              <a:rPr lang="en-GB" b="1" dirty="0">
                <a:solidFill>
                  <a:schemeClr val="tx1"/>
                </a:solidFill>
              </a:rPr>
              <a:t>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409817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>
                <a:solidFill>
                  <a:srgbClr val="FF0000"/>
                </a:solidFill>
                <a:latin typeface="Calibri" charset="0"/>
              </a:rPr>
              <a:t>Teaching only the law: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dirty="0">
                <a:latin typeface="Calibri" charset="0"/>
              </a:rPr>
              <a:t>May encourage efforts to minimise ethical rules through interpretation</a:t>
            </a:r>
          </a:p>
          <a:p>
            <a:pPr eaLnBrk="1" hangingPunct="1"/>
            <a:r>
              <a:rPr lang="en-GB" sz="2400" dirty="0">
                <a:latin typeface="Calibri" charset="0"/>
              </a:rPr>
              <a:t>Fails to develop capacity to :</a:t>
            </a:r>
          </a:p>
          <a:p>
            <a:pPr lvl="1" eaLnBrk="1" hangingPunct="1"/>
            <a:r>
              <a:rPr lang="en-GB" sz="2400" dirty="0" smtClean="0">
                <a:latin typeface="Calibri" charset="0"/>
              </a:rPr>
              <a:t>Recognise </a:t>
            </a:r>
            <a:r>
              <a:rPr lang="en-GB" sz="2400" dirty="0">
                <a:latin typeface="Calibri" charset="0"/>
              </a:rPr>
              <a:t>ethical dilemmas;</a:t>
            </a:r>
          </a:p>
          <a:p>
            <a:pPr lvl="1" eaLnBrk="1" hangingPunct="1"/>
            <a:r>
              <a:rPr lang="en-GB" sz="2400" dirty="0">
                <a:latin typeface="Calibri" charset="0"/>
              </a:rPr>
              <a:t>Analyse and justify ethical decisions;</a:t>
            </a:r>
          </a:p>
          <a:p>
            <a:pPr lvl="1" eaLnBrk="1" hangingPunct="1"/>
            <a:r>
              <a:rPr lang="en-GB" sz="2400" dirty="0">
                <a:latin typeface="Calibri" charset="0"/>
              </a:rPr>
              <a:t>Internalise and adopt professional values;</a:t>
            </a:r>
          </a:p>
          <a:p>
            <a:pPr lvl="1" eaLnBrk="1" hangingPunct="1"/>
            <a:r>
              <a:rPr lang="en-GB" sz="2400" dirty="0">
                <a:latin typeface="Calibri" charset="0"/>
              </a:rPr>
              <a:t>Implement the ethically proper response</a:t>
            </a:r>
            <a:r>
              <a:rPr lang="en-GB" sz="2000" dirty="0" smtClean="0">
                <a:latin typeface="Calibri" charset="0"/>
              </a:rPr>
              <a:t>.</a:t>
            </a:r>
          </a:p>
          <a:p>
            <a:pPr lvl="1" eaLnBrk="1" hangingPunct="1"/>
            <a:endParaRPr lang="en-GB" sz="2000" dirty="0">
              <a:latin typeface="Calibri" charset="0"/>
            </a:endParaRPr>
          </a:p>
          <a:p>
            <a:pPr marL="0" indent="0" eaLnBrk="1" hangingPunct="1">
              <a:buNone/>
            </a:pPr>
            <a:r>
              <a:rPr lang="en-GB" sz="2800" b="1" dirty="0" smtClean="0">
                <a:solidFill>
                  <a:srgbClr val="FF0000"/>
                </a:solidFill>
                <a:latin typeface="Calibri" charset="0"/>
              </a:rPr>
              <a:t>An inevitable apprenticeship</a:t>
            </a:r>
          </a:p>
          <a:p>
            <a:pPr eaLnBrk="1" hangingPunct="1"/>
            <a:r>
              <a:rPr lang="en-GB" sz="2400" dirty="0" smtClean="0">
                <a:solidFill>
                  <a:srgbClr val="000000"/>
                </a:solidFill>
                <a:latin typeface="Calibri" charset="0"/>
              </a:rPr>
              <a:t>Sullivan et al, </a:t>
            </a:r>
            <a:r>
              <a:rPr lang="en-GB" sz="2400" i="1" dirty="0" smtClean="0">
                <a:solidFill>
                  <a:srgbClr val="000000"/>
                </a:solidFill>
                <a:latin typeface="Calibri" charset="0"/>
              </a:rPr>
              <a:t>Educating Lawyers, </a:t>
            </a:r>
            <a:r>
              <a:rPr lang="en-GB" sz="2400" dirty="0" smtClean="0">
                <a:solidFill>
                  <a:srgbClr val="000000"/>
                </a:solidFill>
                <a:latin typeface="Calibri" charset="0"/>
              </a:rPr>
              <a:t>“law school years constitute a powerful moral apprenticeship”.</a:t>
            </a:r>
            <a:endParaRPr lang="en-GB" sz="2400" i="1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50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How assist students to develop these capacities?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Experiential methods that engage the affective as well as the cognitive domain. </a:t>
            </a:r>
          </a:p>
          <a:p>
            <a:r>
              <a:rPr lang="en-US" sz="2400" dirty="0" smtClean="0"/>
              <a:t>Hartwell: teaching legal ethics and professional responsibility in small, highly interactive seminars had a strong positive impact on students’ moral judgment.</a:t>
            </a:r>
          </a:p>
          <a:p>
            <a:r>
              <a:rPr lang="en-US" sz="2400" dirty="0" err="1" smtClean="0"/>
              <a:t>Bebeau</a:t>
            </a:r>
            <a:r>
              <a:rPr lang="en-US" sz="2400" dirty="0" smtClean="0"/>
              <a:t>: introducing comprehensive ethics curriculum had marked impact on student scores on Defining Issues Test.</a:t>
            </a:r>
          </a:p>
          <a:p>
            <a:r>
              <a:rPr lang="en-US" sz="2400" dirty="0" smtClean="0"/>
              <a:t>Gentile, Giving Voice to Values: well-established approach to developing capacity for moral implementation.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5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Please work in groups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would you like to help your students to understand this challenge and to gain experience of addressing it?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Please consider:</a:t>
            </a:r>
          </a:p>
          <a:p>
            <a:pPr lvl="1"/>
            <a:r>
              <a:rPr lang="en-GB" dirty="0" smtClean="0"/>
              <a:t>Materials you would need to prepare</a:t>
            </a:r>
          </a:p>
          <a:p>
            <a:pPr lvl="1"/>
            <a:r>
              <a:rPr lang="en-GB" dirty="0" smtClean="0"/>
              <a:t>Activities students would undertake</a:t>
            </a:r>
          </a:p>
          <a:p>
            <a:pPr lvl="1"/>
            <a:r>
              <a:rPr lang="en-GB" dirty="0" smtClean="0"/>
              <a:t>How you would encourage their reflection</a:t>
            </a:r>
          </a:p>
          <a:p>
            <a:pPr lvl="1"/>
            <a:r>
              <a:rPr lang="en-GB" dirty="0" smtClean="0"/>
              <a:t>How this would fit into your curriculum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352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04057"/>
          </a:xfrm>
        </p:spPr>
        <p:txBody>
          <a:bodyPr/>
          <a:lstStyle/>
          <a:p>
            <a:pPr algn="ctr" eaLnBrk="1" hangingPunct="1"/>
            <a:r>
              <a:rPr lang="en-GB" sz="2800" b="1" dirty="0">
                <a:solidFill>
                  <a:srgbClr val="FF0000"/>
                </a:solidFill>
                <a:latin typeface="Calibri" charset="0"/>
              </a:rPr>
              <a:t>References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5721499"/>
          </a:xfrm>
        </p:spPr>
        <p:txBody>
          <a:bodyPr/>
          <a:lstStyle/>
          <a:p>
            <a:pPr eaLnBrk="1" hangingPunct="1"/>
            <a:r>
              <a:rPr lang="en-GB" sz="1800" dirty="0" err="1" smtClean="0">
                <a:latin typeface="Calibri" panose="020F0502020204030204" pitchFamily="34" charset="0"/>
              </a:rPr>
              <a:t>Bebeau</a:t>
            </a:r>
            <a:r>
              <a:rPr lang="en-GB" sz="1800" dirty="0" smtClean="0">
                <a:latin typeface="Calibri" panose="020F0502020204030204" pitchFamily="34" charset="0"/>
              </a:rPr>
              <a:t>, M, ‘Influencing the Moral Dimensions of Dental Practice’ in Rest and Narvaez, </a:t>
            </a:r>
            <a:r>
              <a:rPr lang="en-GB" sz="1800" dirty="0">
                <a:latin typeface="Calibri" panose="020F0502020204030204" pitchFamily="34" charset="0"/>
              </a:rPr>
              <a:t>(</a:t>
            </a:r>
            <a:r>
              <a:rPr lang="en-GB" sz="1800" dirty="0" err="1">
                <a:latin typeface="Calibri" panose="020F0502020204030204" pitchFamily="34" charset="0"/>
              </a:rPr>
              <a:t>eds</a:t>
            </a:r>
            <a:r>
              <a:rPr lang="en-GB" sz="1800" dirty="0">
                <a:latin typeface="Calibri" panose="020F0502020204030204" pitchFamily="34" charset="0"/>
              </a:rPr>
              <a:t>), </a:t>
            </a:r>
            <a:r>
              <a:rPr lang="en-GB" sz="1800" i="1" dirty="0">
                <a:latin typeface="Calibri" panose="020F0502020204030204" pitchFamily="34" charset="0"/>
              </a:rPr>
              <a:t>Moral Development in the Professions: Psychology and Applied Ethics, </a:t>
            </a:r>
            <a:r>
              <a:rPr lang="en-GB" sz="1800" dirty="0">
                <a:latin typeface="Calibri" panose="020F0502020204030204" pitchFamily="34" charset="0"/>
              </a:rPr>
              <a:t>(1994,</a:t>
            </a:r>
            <a:r>
              <a:rPr lang="en-GB" sz="1800" i="1" dirty="0">
                <a:latin typeface="Calibri" panose="020F0502020204030204" pitchFamily="34" charset="0"/>
              </a:rPr>
              <a:t> </a:t>
            </a:r>
            <a:r>
              <a:rPr lang="en-GB" sz="1800" dirty="0">
                <a:latin typeface="Calibri" panose="020F0502020204030204" pitchFamily="34" charset="0"/>
              </a:rPr>
              <a:t>Hillsdale:</a:t>
            </a:r>
            <a:r>
              <a:rPr lang="en-GB" sz="1800" i="1" dirty="0">
                <a:latin typeface="Calibri" panose="020F0502020204030204" pitchFamily="34" charset="0"/>
              </a:rPr>
              <a:t> </a:t>
            </a:r>
            <a:r>
              <a:rPr lang="en-GB" sz="1800" dirty="0" err="1">
                <a:latin typeface="Calibri" panose="020F0502020204030204" pitchFamily="34" charset="0"/>
              </a:rPr>
              <a:t>Ehrlbaum</a:t>
            </a:r>
            <a:r>
              <a:rPr lang="en-GB" sz="1800" dirty="0">
                <a:latin typeface="Calibri" panose="020F0502020204030204" pitchFamily="34" charset="0"/>
              </a:rPr>
              <a:t>)</a:t>
            </a:r>
            <a:r>
              <a:rPr lang="en-GB" sz="1800" dirty="0" smtClean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en-GB" sz="1800" dirty="0" smtClean="0">
                <a:latin typeface="Calibri" panose="020F0502020204030204" pitchFamily="34" charset="0"/>
              </a:rPr>
              <a:t>Boon, A &amp; Levin, J, </a:t>
            </a:r>
            <a:r>
              <a:rPr lang="en-GB" sz="1800" i="1" dirty="0" smtClean="0">
                <a:latin typeface="Calibri" panose="020F0502020204030204" pitchFamily="34" charset="0"/>
              </a:rPr>
              <a:t>The Ethics and Conduct of Lawyers in England &amp; Wales</a:t>
            </a:r>
            <a:r>
              <a:rPr lang="en-GB" sz="1800" dirty="0" smtClean="0">
                <a:latin typeface="Calibri" panose="020F0502020204030204" pitchFamily="34" charset="0"/>
              </a:rPr>
              <a:t>, (2</a:t>
            </a:r>
            <a:r>
              <a:rPr lang="en-GB" sz="1800" baseline="30000" dirty="0" smtClean="0">
                <a:latin typeface="Calibri" panose="020F0502020204030204" pitchFamily="34" charset="0"/>
              </a:rPr>
              <a:t>nd</a:t>
            </a:r>
            <a:r>
              <a:rPr lang="en-GB" sz="1800" dirty="0" smtClean="0">
                <a:latin typeface="Calibri" panose="020F0502020204030204" pitchFamily="34" charset="0"/>
              </a:rPr>
              <a:t> ed., 2007, Hart)</a:t>
            </a:r>
          </a:p>
          <a:p>
            <a:pPr eaLnBrk="1" hangingPunct="1"/>
            <a:r>
              <a:rPr lang="en-GB" sz="1800" dirty="0" smtClean="0">
                <a:latin typeface="Calibri" panose="020F0502020204030204" pitchFamily="34" charset="0"/>
              </a:rPr>
              <a:t>Cunningham</a:t>
            </a:r>
            <a:r>
              <a:rPr lang="en-GB" sz="1800" dirty="0">
                <a:latin typeface="Calibri" panose="020F0502020204030204" pitchFamily="34" charset="0"/>
              </a:rPr>
              <a:t>, C, &amp; Alexander, C, ‘Developing Professional Judgment’, in Robertson et al (</a:t>
            </a:r>
            <a:r>
              <a:rPr lang="en-GB" sz="1800" dirty="0" err="1">
                <a:latin typeface="Calibri" panose="020F0502020204030204" pitchFamily="34" charset="0"/>
              </a:rPr>
              <a:t>eds</a:t>
            </a:r>
            <a:r>
              <a:rPr lang="en-GB" sz="1800" dirty="0">
                <a:latin typeface="Calibri" panose="020F0502020204030204" pitchFamily="34" charset="0"/>
              </a:rPr>
              <a:t>) </a:t>
            </a:r>
            <a:r>
              <a:rPr lang="en-GB" sz="1800" i="1" dirty="0">
                <a:latin typeface="Calibri" panose="020F0502020204030204" pitchFamily="34" charset="0"/>
              </a:rPr>
              <a:t>The Ethics Project in Legal Education, </a:t>
            </a:r>
            <a:r>
              <a:rPr lang="en-GB" sz="1800" dirty="0">
                <a:latin typeface="Calibri" panose="020F0502020204030204" pitchFamily="34" charset="0"/>
              </a:rPr>
              <a:t>(2010, London: </a:t>
            </a:r>
            <a:r>
              <a:rPr lang="en-GB" sz="1800" dirty="0" err="1">
                <a:latin typeface="Calibri" panose="020F0502020204030204" pitchFamily="34" charset="0"/>
              </a:rPr>
              <a:t>Routledge</a:t>
            </a:r>
            <a:r>
              <a:rPr lang="en-GB" sz="1800" dirty="0">
                <a:latin typeface="Calibri" panose="020F0502020204030204" pitchFamily="34" charset="0"/>
              </a:rPr>
              <a:t>)</a:t>
            </a:r>
          </a:p>
          <a:p>
            <a:pPr eaLnBrk="1" hangingPunct="1"/>
            <a:r>
              <a:rPr lang="en-GB" sz="1800" dirty="0">
                <a:latin typeface="Calibri" panose="020F0502020204030204" pitchFamily="34" charset="0"/>
              </a:rPr>
              <a:t>Duncan, N, ‘Addressing Emotions in Preparing Ethical Lawyers’ in </a:t>
            </a:r>
            <a:r>
              <a:rPr lang="en-GB" sz="1800" dirty="0" err="1">
                <a:latin typeface="Calibri" panose="020F0502020204030204" pitchFamily="34" charset="0"/>
              </a:rPr>
              <a:t>Maharg</a:t>
            </a:r>
            <a:r>
              <a:rPr lang="en-GB" sz="1800" dirty="0">
                <a:latin typeface="Calibri" panose="020F0502020204030204" pitchFamily="34" charset="0"/>
              </a:rPr>
              <a:t> &amp; </a:t>
            </a:r>
            <a:r>
              <a:rPr lang="en-GB" sz="1800" dirty="0" err="1">
                <a:latin typeface="Calibri" panose="020F0502020204030204" pitchFamily="34" charset="0"/>
              </a:rPr>
              <a:t>Maughan</a:t>
            </a:r>
            <a:r>
              <a:rPr lang="en-GB" sz="1800" dirty="0">
                <a:latin typeface="Calibri" panose="020F0502020204030204" pitchFamily="34" charset="0"/>
              </a:rPr>
              <a:t> (</a:t>
            </a:r>
            <a:r>
              <a:rPr lang="en-GB" sz="1800" dirty="0" err="1">
                <a:latin typeface="Calibri" panose="020F0502020204030204" pitchFamily="34" charset="0"/>
              </a:rPr>
              <a:t>eds</a:t>
            </a:r>
            <a:r>
              <a:rPr lang="en-GB" sz="1800" dirty="0">
                <a:latin typeface="Calibri" panose="020F0502020204030204" pitchFamily="34" charset="0"/>
              </a:rPr>
              <a:t>), </a:t>
            </a:r>
            <a:r>
              <a:rPr lang="en-GB" sz="1800" i="1" dirty="0">
                <a:latin typeface="Calibri" panose="020F0502020204030204" pitchFamily="34" charset="0"/>
              </a:rPr>
              <a:t>Teaching and Reaching the Whole Student – the Impact of Emotions on Learning (and Teaching) the Law</a:t>
            </a:r>
            <a:r>
              <a:rPr lang="en-GB" sz="1800" dirty="0">
                <a:latin typeface="Calibri" panose="020F0502020204030204" pitchFamily="34" charset="0"/>
              </a:rPr>
              <a:t>. (2011, Dartmouth: </a:t>
            </a:r>
            <a:r>
              <a:rPr lang="en-GB" sz="1800" dirty="0" err="1">
                <a:latin typeface="Calibri" panose="020F0502020204030204" pitchFamily="34" charset="0"/>
              </a:rPr>
              <a:t>Ashgate</a:t>
            </a:r>
            <a:r>
              <a:rPr lang="en-GB" sz="1800" dirty="0">
                <a:latin typeface="Calibri" panose="020F0502020204030204" pitchFamily="34" charset="0"/>
              </a:rPr>
              <a:t>)</a:t>
            </a:r>
            <a:r>
              <a:rPr lang="en-GB" sz="18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en-GB" sz="1800" dirty="0" smtClean="0">
                <a:latin typeface="Calibri" panose="020F0502020204030204" pitchFamily="34" charset="0"/>
              </a:rPr>
              <a:t>Duncan, N, ‘</a:t>
            </a:r>
            <a:r>
              <a:rPr lang="en-GB" sz="1800" dirty="0">
                <a:latin typeface="Calibri" panose="020F0502020204030204" pitchFamily="34" charset="0"/>
              </a:rPr>
              <a:t>A </a:t>
            </a:r>
            <a:r>
              <a:rPr lang="en-GB" sz="1800" dirty="0" smtClean="0">
                <a:latin typeface="Calibri" panose="020F0502020204030204" pitchFamily="34" charset="0"/>
              </a:rPr>
              <a:t>future for legal education: personal and professional development and ethics’ (2015, </a:t>
            </a:r>
            <a:r>
              <a:rPr lang="en-GB" sz="1800" dirty="0" err="1" smtClean="0">
                <a:latin typeface="Calibri" panose="020F0502020204030204" pitchFamily="34" charset="0"/>
              </a:rPr>
              <a:t>Notts</a:t>
            </a:r>
            <a:r>
              <a:rPr lang="en-GB" sz="1800" dirty="0" smtClean="0">
                <a:latin typeface="Calibri" panose="020F0502020204030204" pitchFamily="34" charset="0"/>
              </a:rPr>
              <a:t> LJ, )</a:t>
            </a:r>
          </a:p>
          <a:p>
            <a:r>
              <a:rPr lang="en-GB" sz="1800" dirty="0" smtClean="0">
                <a:latin typeface="Calibri" panose="020F0502020204030204" pitchFamily="34" charset="0"/>
              </a:rPr>
              <a:t>Hartwell</a:t>
            </a:r>
            <a:r>
              <a:rPr lang="en-GB" sz="1800" dirty="0">
                <a:latin typeface="Calibri" panose="020F0502020204030204" pitchFamily="34" charset="0"/>
              </a:rPr>
              <a:t>, S</a:t>
            </a:r>
            <a:r>
              <a:rPr lang="en-GB" sz="1800" dirty="0" smtClean="0">
                <a:latin typeface="Calibri" panose="020F0502020204030204" pitchFamily="34" charset="0"/>
              </a:rPr>
              <a:t>, </a:t>
            </a:r>
            <a:r>
              <a:rPr lang="en-GB" sz="1800" dirty="0">
                <a:latin typeface="Calibri" panose="020F0502020204030204" pitchFamily="34" charset="0"/>
              </a:rPr>
              <a:t>‘Promoting moral development through experiential teaching’. </a:t>
            </a:r>
            <a:r>
              <a:rPr lang="en-GB" sz="1800" dirty="0" smtClean="0">
                <a:latin typeface="Calibri" panose="020F0502020204030204" pitchFamily="34" charset="0"/>
              </a:rPr>
              <a:t>1994, 1 </a:t>
            </a:r>
            <a:r>
              <a:rPr lang="en-GB" sz="1800" i="1" dirty="0">
                <a:latin typeface="Calibri" panose="020F0502020204030204" pitchFamily="34" charset="0"/>
              </a:rPr>
              <a:t>Clinical Law Review</a:t>
            </a:r>
            <a:r>
              <a:rPr lang="en-GB" sz="1800" dirty="0">
                <a:latin typeface="Calibri" panose="020F0502020204030204" pitchFamily="34" charset="0"/>
              </a:rPr>
              <a:t> 505-540.</a:t>
            </a:r>
          </a:p>
          <a:p>
            <a:pPr eaLnBrk="1" hangingPunct="1"/>
            <a:r>
              <a:rPr lang="en-GB" sz="1800" dirty="0">
                <a:latin typeface="Calibri" panose="020F0502020204030204" pitchFamily="34" charset="0"/>
              </a:rPr>
              <a:t>Kohlberg, L, </a:t>
            </a:r>
            <a:r>
              <a:rPr lang="en-GB" sz="1800" i="1" dirty="0">
                <a:latin typeface="Calibri" panose="020F0502020204030204" pitchFamily="34" charset="0"/>
              </a:rPr>
              <a:t>Essays on Moral Development Vol. 1: The Philosophy of Moral Development</a:t>
            </a:r>
            <a:r>
              <a:rPr lang="en-GB" sz="1800" dirty="0">
                <a:latin typeface="Calibri" panose="020F0502020204030204" pitchFamily="34" charset="0"/>
              </a:rPr>
              <a:t>. (1981 San Francisco: Harper and Row).</a:t>
            </a:r>
          </a:p>
          <a:p>
            <a:pPr eaLnBrk="1" hangingPunct="1"/>
            <a:r>
              <a:rPr lang="en-GB" sz="1800" dirty="0">
                <a:latin typeface="Calibri" panose="020F0502020204030204" pitchFamily="34" charset="0"/>
              </a:rPr>
              <a:t>Rest, J, ‘Background: Theory and Research’, in Rest and </a:t>
            </a:r>
            <a:r>
              <a:rPr lang="en-GB" sz="1800" dirty="0" smtClean="0">
                <a:latin typeface="Calibri" panose="020F0502020204030204" pitchFamily="34" charset="0"/>
              </a:rPr>
              <a:t>Narvaez (above)</a:t>
            </a:r>
          </a:p>
          <a:p>
            <a:r>
              <a:rPr lang="en-GB" sz="1800" dirty="0" smtClean="0"/>
              <a:t>SRA,</a:t>
            </a:r>
            <a:r>
              <a:rPr lang="en-GB" sz="1800" i="1" dirty="0" smtClean="0"/>
              <a:t> </a:t>
            </a:r>
            <a:r>
              <a:rPr lang="en-GB" sz="1800" i="1" dirty="0"/>
              <a:t>Risk Outlook 2014/15 The key risks to the regulatory objectives</a:t>
            </a:r>
            <a:r>
              <a:rPr lang="en-GB" sz="1800" dirty="0"/>
              <a:t> July 2014</a:t>
            </a:r>
            <a:endParaRPr lang="en-GB" sz="1800" dirty="0">
              <a:latin typeface="Calibri" panose="020F0502020204030204" pitchFamily="34" charset="0"/>
            </a:endParaRPr>
          </a:p>
          <a:p>
            <a:pPr eaLnBrk="1" hangingPunct="1"/>
            <a:r>
              <a:rPr lang="en-GB" sz="1800" dirty="0">
                <a:latin typeface="Calibri" panose="020F0502020204030204" pitchFamily="34" charset="0"/>
              </a:rPr>
              <a:t>Sullivan, W, </a:t>
            </a:r>
            <a:r>
              <a:rPr lang="en-GB" sz="1800" i="1" dirty="0">
                <a:latin typeface="Calibri" panose="020F0502020204030204" pitchFamily="34" charset="0"/>
              </a:rPr>
              <a:t>et al</a:t>
            </a:r>
            <a:r>
              <a:rPr lang="en-GB" sz="1800" dirty="0">
                <a:latin typeface="Calibri" panose="020F0502020204030204" pitchFamily="34" charset="0"/>
              </a:rPr>
              <a:t>, </a:t>
            </a:r>
            <a:r>
              <a:rPr lang="en-GB" sz="1800" i="1" dirty="0">
                <a:latin typeface="Calibri" panose="020F0502020204030204" pitchFamily="34" charset="0"/>
              </a:rPr>
              <a:t>Educating Lawyers: Preparation for the Profession of Law</a:t>
            </a:r>
            <a:r>
              <a:rPr lang="en-GB" sz="1800" dirty="0">
                <a:latin typeface="Calibri" panose="020F0502020204030204" pitchFamily="34" charset="0"/>
              </a:rPr>
              <a:t>, Carnegie Foundation for the Advancement of Teaching, (2007, San Francisco: </a:t>
            </a:r>
            <a:r>
              <a:rPr lang="en-GB" sz="1800" dirty="0" err="1">
                <a:latin typeface="Calibri" panose="020F0502020204030204" pitchFamily="34" charset="0"/>
              </a:rPr>
              <a:t>Jossey</a:t>
            </a:r>
            <a:r>
              <a:rPr lang="en-GB" sz="1800" dirty="0">
                <a:latin typeface="Calibri" panose="020F0502020204030204" pitchFamily="34" charset="0"/>
              </a:rPr>
              <a:t>-Bass</a:t>
            </a:r>
            <a:r>
              <a:rPr lang="en-GB" sz="18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/>
            <a:endParaRPr lang="en-GB" sz="1800" dirty="0">
              <a:latin typeface="Calibri" panose="020F0502020204030204" pitchFamily="34" charset="0"/>
            </a:endParaRPr>
          </a:p>
          <a:p>
            <a:pPr eaLnBrk="1" hangingPunct="1"/>
            <a:endParaRPr lang="en-GB" sz="18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280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Has corruption gone mainstream?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2008 financial crash exposed systemic corruption within major banks and financial services corporations.  </a:t>
            </a:r>
          </a:p>
          <a:p>
            <a:r>
              <a:rPr lang="en-US" sz="2800" dirty="0" smtClean="0"/>
              <a:t>‘Too big to fail’, and sufficiently powerful to challenge governments, the traditional ‘rule </a:t>
            </a:r>
            <a:r>
              <a:rPr lang="en-US" sz="2800" dirty="0"/>
              <a:t>of </a:t>
            </a:r>
            <a:r>
              <a:rPr lang="en-US" sz="2800" dirty="0" smtClean="0"/>
              <a:t>law’ seems threatened. </a:t>
            </a:r>
          </a:p>
          <a:p>
            <a:r>
              <a:rPr lang="en-US" sz="2800" dirty="0" smtClean="0"/>
              <a:t>We ask how </a:t>
            </a:r>
            <a:r>
              <a:rPr lang="en-US" sz="2800" dirty="0"/>
              <a:t>a new generation of </a:t>
            </a:r>
            <a:r>
              <a:rPr lang="en-US" sz="2800" dirty="0" smtClean="0"/>
              <a:t>lawyers, </a:t>
            </a:r>
            <a:r>
              <a:rPr lang="en-US" sz="2800" dirty="0"/>
              <a:t>working independently or within the </a:t>
            </a:r>
            <a:r>
              <a:rPr lang="en-US" sz="2800" dirty="0" smtClean="0"/>
              <a:t>system, can be prepared for a uniquely and challenging role.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66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What happened at HSBC?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UK’s largest publicly quoted corporation and the third largest bank world-wide by assets, it employs 257,000 people world-wide.</a:t>
            </a:r>
          </a:p>
          <a:p>
            <a:r>
              <a:rPr lang="en-GB" sz="2000" dirty="0" smtClean="0"/>
              <a:t>Senate hearings in 2012 led to early hearings for a prosecution for </a:t>
            </a:r>
            <a:r>
              <a:rPr lang="en-GB" sz="2000" dirty="0"/>
              <a:t>money-laundering for Mexican drug barons. </a:t>
            </a:r>
            <a:r>
              <a:rPr lang="en-GB" sz="2000" dirty="0" smtClean="0"/>
              <a:t>HSBC ‘settled’ under a Deferred Prosecution Agreement for $1.9bn fine, plus an external ‘sanctions’ </a:t>
            </a:r>
            <a:r>
              <a:rPr lang="en-GB" sz="2000" dirty="0"/>
              <a:t>(</a:t>
            </a:r>
            <a:r>
              <a:rPr lang="en-GB" sz="2000" dirty="0" smtClean="0"/>
              <a:t>compliance) programme.</a:t>
            </a:r>
          </a:p>
          <a:p>
            <a:r>
              <a:rPr lang="en-GB" sz="2000" dirty="0" smtClean="0"/>
              <a:t>2013: HSBC among many banks fined for fixing of LIBOR.</a:t>
            </a:r>
          </a:p>
          <a:p>
            <a:r>
              <a:rPr lang="en-GB" sz="2000" dirty="0" smtClean="0"/>
              <a:t>2014: HSBC one of five major banks fined £2bn for manipulating FOREX rate.</a:t>
            </a:r>
          </a:p>
          <a:p>
            <a:r>
              <a:rPr lang="en-GB" sz="2000" dirty="0" smtClean="0"/>
              <a:t>2013-15 – Swiss branch exposed for illegally concealing client transactions and secretly promoting tax avoidance schemes.</a:t>
            </a:r>
          </a:p>
          <a:p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70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mmunity or impunity </a:t>
            </a:r>
            <a:r>
              <a:rPr lang="en-US" b="1" dirty="0">
                <a:solidFill>
                  <a:srgbClr val="FF0000"/>
                </a:solidFill>
              </a:rPr>
              <a:t>for </a:t>
            </a:r>
            <a:r>
              <a:rPr lang="en-US" b="1" dirty="0" smtClean="0">
                <a:solidFill>
                  <a:srgbClr val="FF0000"/>
                </a:solidFill>
              </a:rPr>
              <a:t>‘compliance’?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Recently, in a PR war in which HSBC threatened a UK withdrawal: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Doubt cast on assurances of internal monitoring and compliance by Lee Hale, HSBC head of sanctions – immediately contradicted by the bank.</a:t>
            </a:r>
          </a:p>
          <a:p>
            <a:r>
              <a:rPr lang="en-US" sz="2000" dirty="0" smtClean="0"/>
              <a:t>Swiss authorities fined HSBC for money-laundering.</a:t>
            </a:r>
          </a:p>
          <a:p>
            <a:r>
              <a:rPr lang="en-US" sz="2000" dirty="0" smtClean="0"/>
              <a:t>US authorities’ court application to suppress a 1000-page report detailing progress on HSBC’s external monitoring because </a:t>
            </a:r>
            <a:r>
              <a:rPr lang="en-US" sz="2000" b="1" dirty="0" smtClean="0"/>
              <a:t>inadequate compliance </a:t>
            </a:r>
            <a:r>
              <a:rPr lang="en-US" sz="2000" dirty="0" smtClean="0"/>
              <a:t>raises the prospect of </a:t>
            </a:r>
            <a:r>
              <a:rPr lang="en-US" sz="2000" dirty="0" err="1" smtClean="0"/>
              <a:t>publicising</a:t>
            </a:r>
            <a:r>
              <a:rPr lang="en-US" sz="2000" dirty="0" smtClean="0"/>
              <a:t> criminal openings at the bank.  </a:t>
            </a:r>
          </a:p>
          <a:p>
            <a:r>
              <a:rPr lang="en-GB" sz="2000" dirty="0"/>
              <a:t>To date: neither HSBC nor any HSBC employee has been tried for any criminal offence relating to </a:t>
            </a:r>
            <a:r>
              <a:rPr lang="en-GB" sz="2000" dirty="0" smtClean="0"/>
              <a:t>the bank’s </a:t>
            </a:r>
            <a:r>
              <a:rPr lang="en-GB" sz="2000" dirty="0"/>
              <a:t>corrupt activities.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5716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How HSBC got away with it?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Regulation rather than enforcement</a:t>
            </a:r>
          </a:p>
          <a:p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Self monitoring and compliance</a:t>
            </a:r>
          </a:p>
          <a:p>
            <a:r>
              <a:rPr lang="en-US" sz="2400" b="1" dirty="0"/>
              <a:t>a</a:t>
            </a:r>
            <a:r>
              <a:rPr lang="en-US" sz="2400" b="1" dirty="0" smtClean="0"/>
              <a:t>llow global businesses to negotiate justiciable issues</a:t>
            </a:r>
          </a:p>
          <a:p>
            <a:r>
              <a:rPr lang="en-US" sz="2400" b="1" dirty="0"/>
              <a:t>l</a:t>
            </a:r>
            <a:r>
              <a:rPr lang="en-US" sz="2400" b="1" dirty="0" smtClean="0"/>
              <a:t>eave the arena of accusatorial, open justice</a:t>
            </a:r>
          </a:p>
          <a:p>
            <a:r>
              <a:rPr lang="en-US" sz="2400" b="1" dirty="0"/>
              <a:t>p</a:t>
            </a:r>
            <a:r>
              <a:rPr lang="en-US" sz="2400" b="1" dirty="0" smtClean="0"/>
              <a:t>otentially undermine the rule of law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Criminal prosecutions limited to individuals.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2835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Law firms and lawyers driven by big money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64525" cy="431869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Corporate structures for law firms have diversified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Firms floated on investment markets will be profit driven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Employment within the ‘big’ commercial firms serving the corporate world is </a:t>
            </a:r>
            <a:r>
              <a:rPr lang="en-US" sz="2000" b="1" dirty="0" smtClean="0"/>
              <a:t>valuable</a:t>
            </a:r>
            <a:r>
              <a:rPr lang="en-US" sz="2000" dirty="0" smtClean="0"/>
              <a:t>, </a:t>
            </a:r>
            <a:r>
              <a:rPr lang="en-US" sz="2000" b="1" dirty="0" smtClean="0"/>
              <a:t>competitive</a:t>
            </a:r>
            <a:r>
              <a:rPr lang="en-US" sz="2000" dirty="0" smtClean="0"/>
              <a:t> but potentially </a:t>
            </a:r>
            <a:r>
              <a:rPr lang="en-US" sz="2000" b="1" dirty="0" smtClean="0"/>
              <a:t>tenuous </a:t>
            </a:r>
            <a:r>
              <a:rPr lang="en-US" sz="2000" dirty="0" smtClean="0"/>
              <a:t>for the individual.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Banks’ global legal spend now at £200bn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RBS ‘litigation war chest’ set at £1.9bn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9428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What are the drivers for new lawyers?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Valuable, long-running contracts with rich businesses contrast with stereotypical law firm in which the lawyer has a transient, </a:t>
            </a:r>
            <a:r>
              <a:rPr lang="en-US" sz="2400" dirty="0" err="1" smtClean="0"/>
              <a:t>individualised</a:t>
            </a:r>
            <a:r>
              <a:rPr lang="en-US" sz="2400" dirty="0" smtClean="0"/>
              <a:t> client base.  </a:t>
            </a:r>
          </a:p>
          <a:p>
            <a:endParaRPr lang="en-US" sz="2800" dirty="0" smtClean="0"/>
          </a:p>
          <a:p>
            <a:r>
              <a:rPr lang="en-US" sz="2800" dirty="0" smtClean="0"/>
              <a:t>SRA ‘key risks’ to regulatory objectives include</a:t>
            </a:r>
          </a:p>
          <a:p>
            <a:pPr lvl="1"/>
            <a:r>
              <a:rPr lang="en-US" sz="2400" dirty="0" smtClean="0"/>
              <a:t>‘Lack of independence’</a:t>
            </a:r>
          </a:p>
          <a:p>
            <a:pPr lvl="1"/>
            <a:r>
              <a:rPr lang="en-US" sz="2400" dirty="0" smtClean="0"/>
              <a:t>Impact of increased variety of business structures</a:t>
            </a:r>
          </a:p>
          <a:p>
            <a:pPr lvl="1"/>
            <a:r>
              <a:rPr lang="en-US" sz="2400" dirty="0" smtClean="0"/>
              <a:t>Formation of large structures and group contagion</a:t>
            </a:r>
          </a:p>
          <a:p>
            <a:pPr lvl="1"/>
            <a:r>
              <a:rPr lang="en-US" sz="2400" dirty="0" smtClean="0"/>
              <a:t>Conflicting norms of practice and ethical principles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7664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Duties to the state v. duties to clients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Boon and Levin identify new and growing duties to ‘collective third </a:t>
            </a:r>
            <a:r>
              <a:rPr lang="en-US" sz="2000" dirty="0" smtClean="0"/>
              <a:t>parties’ derived from duty owed to ‘the Court’.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Now </a:t>
            </a:r>
            <a:r>
              <a:rPr lang="en-US" sz="2000" dirty="0"/>
              <a:t>‘gatekeeping’ </a:t>
            </a:r>
            <a:r>
              <a:rPr lang="en-US" sz="2000" dirty="0" smtClean="0"/>
              <a:t>responsibilities to the state and society, include:</a:t>
            </a:r>
          </a:p>
          <a:p>
            <a:pPr lvl="1"/>
            <a:r>
              <a:rPr lang="en-US" sz="2000" dirty="0" smtClean="0"/>
              <a:t>money </a:t>
            </a:r>
            <a:r>
              <a:rPr lang="en-US" sz="2000" dirty="0"/>
              <a:t>laundering </a:t>
            </a:r>
            <a:r>
              <a:rPr lang="en-US" sz="2000" dirty="0" smtClean="0"/>
              <a:t>reporting</a:t>
            </a:r>
          </a:p>
          <a:p>
            <a:pPr lvl="1"/>
            <a:r>
              <a:rPr lang="en-US" sz="2000" dirty="0" smtClean="0"/>
              <a:t>proceeds </a:t>
            </a:r>
            <a:r>
              <a:rPr lang="en-US" sz="2000" dirty="0"/>
              <a:t>of crime </a:t>
            </a:r>
            <a:r>
              <a:rPr lang="en-US" sz="2000" dirty="0" smtClean="0"/>
              <a:t>reporting</a:t>
            </a:r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uspicious transactions reporting</a:t>
            </a:r>
          </a:p>
          <a:p>
            <a:pPr lvl="1"/>
            <a:r>
              <a:rPr lang="en-US" sz="2000" dirty="0" smtClean="0"/>
              <a:t>client identity verification</a:t>
            </a:r>
          </a:p>
          <a:p>
            <a:pPr marL="457200" lvl="1" indent="0">
              <a:buNone/>
            </a:pPr>
            <a:r>
              <a:rPr lang="en-US" sz="1600" b="1" i="1" dirty="0" smtClean="0"/>
              <a:t>Impacts of which</a:t>
            </a:r>
          </a:p>
          <a:p>
            <a:pPr lvl="1"/>
            <a:r>
              <a:rPr lang="en-US" sz="2000" dirty="0"/>
              <a:t>c</a:t>
            </a:r>
            <a:r>
              <a:rPr lang="en-US" sz="2000" dirty="0" smtClean="0"/>
              <a:t>onflict with client confidentiality</a:t>
            </a:r>
          </a:p>
          <a:p>
            <a:pPr lvl="1"/>
            <a:r>
              <a:rPr lang="en-US" sz="2000" dirty="0" smtClean="0"/>
              <a:t>chip away at legal privilege</a:t>
            </a:r>
          </a:p>
          <a:p>
            <a:pPr lvl="1"/>
            <a:r>
              <a:rPr lang="en-US" sz="2000" dirty="0" smtClean="0"/>
              <a:t>create role strain for lawyers within corporate culture.</a:t>
            </a:r>
          </a:p>
        </p:txBody>
      </p:sp>
    </p:spTree>
    <p:extLst>
      <p:ext uri="{BB962C8B-B14F-4D97-AF65-F5344CB8AC3E}">
        <p14:creationId xmlns:p14="http://schemas.microsoft.com/office/powerpoint/2010/main" val="294273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Clashing cultures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 smtClean="0"/>
              <a:t>Legal ethics are based on </a:t>
            </a:r>
          </a:p>
          <a:p>
            <a:pPr marL="815975" lvl="2" indent="-457200"/>
            <a:r>
              <a:rPr lang="en-US" sz="2000" dirty="0"/>
              <a:t>l</a:t>
            </a:r>
            <a:r>
              <a:rPr lang="en-US" sz="2000" dirty="0" smtClean="0"/>
              <a:t>egalism and legalistic concepts – multi-layered ‘duties’</a:t>
            </a:r>
          </a:p>
          <a:p>
            <a:pPr marL="815975" lvl="2" indent="-457200"/>
            <a:r>
              <a:rPr lang="en-US" sz="2000" dirty="0" smtClean="0"/>
              <a:t>defined rules</a:t>
            </a:r>
          </a:p>
          <a:p>
            <a:pPr marL="815975" lvl="2" indent="-457200"/>
            <a:r>
              <a:rPr lang="en-US" sz="2000" dirty="0" smtClean="0"/>
              <a:t>client confidentiality (</a:t>
            </a:r>
            <a:r>
              <a:rPr lang="en-US" sz="2000" dirty="0"/>
              <a:t>qualified) </a:t>
            </a:r>
            <a:endParaRPr lang="en-US" sz="2000" dirty="0" smtClean="0"/>
          </a:p>
          <a:p>
            <a:pPr marL="815975" lvl="2" indent="-457200"/>
            <a:r>
              <a:rPr lang="en-US" sz="2000" dirty="0" smtClean="0"/>
              <a:t>acting in the client’s interests </a:t>
            </a:r>
            <a:r>
              <a:rPr lang="en-US" sz="2000" dirty="0"/>
              <a:t>(qualified) </a:t>
            </a:r>
            <a:endParaRPr lang="en-US" sz="2000" dirty="0" smtClean="0"/>
          </a:p>
          <a:p>
            <a:pPr marL="815975" lvl="2" indent="-457200"/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Business ethics in finance based on </a:t>
            </a:r>
          </a:p>
          <a:p>
            <a:pPr marL="815975" lvl="2" indent="-457200"/>
            <a:r>
              <a:rPr lang="en-US" sz="2000" dirty="0"/>
              <a:t>p</a:t>
            </a:r>
            <a:r>
              <a:rPr lang="en-US" sz="2000" dirty="0" smtClean="0"/>
              <a:t>ersonal and </a:t>
            </a:r>
            <a:r>
              <a:rPr lang="en-US" sz="2000" dirty="0" err="1" smtClean="0"/>
              <a:t>individualised</a:t>
            </a:r>
            <a:r>
              <a:rPr lang="en-US" sz="2000" dirty="0" smtClean="0"/>
              <a:t> trust - ‘gentlemen’s agreement’ etc</a:t>
            </a:r>
          </a:p>
          <a:p>
            <a:pPr marL="815975" lvl="2" indent="-457200"/>
            <a:r>
              <a:rPr lang="en-US" sz="2000" dirty="0"/>
              <a:t>p</a:t>
            </a:r>
            <a:r>
              <a:rPr lang="en-US" sz="2000" dirty="0" smtClean="0"/>
              <a:t>ragmatism</a:t>
            </a:r>
          </a:p>
          <a:p>
            <a:pPr marL="815975" lvl="2" indent="-457200"/>
            <a:r>
              <a:rPr lang="en-US" sz="2000" dirty="0"/>
              <a:t>c</a:t>
            </a:r>
            <a:r>
              <a:rPr lang="en-US" sz="2000" dirty="0" smtClean="0"/>
              <a:t>ommercial secrecy</a:t>
            </a:r>
          </a:p>
          <a:p>
            <a:pPr marL="815975" lvl="2" indent="-457200"/>
            <a:r>
              <a:rPr lang="en-US" sz="2000" dirty="0"/>
              <a:t>l</a:t>
            </a:r>
            <a:r>
              <a:rPr lang="en-US" sz="2000" dirty="0" smtClean="0"/>
              <a:t>oyalty to the company</a:t>
            </a:r>
          </a:p>
          <a:p>
            <a:pPr marL="358775" lvl="2" indent="0">
              <a:buNone/>
            </a:pPr>
            <a:endParaRPr lang="en-US" sz="2000" dirty="0" smtClean="0"/>
          </a:p>
          <a:p>
            <a:pPr marL="625475" lvl="1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6868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Experiential Learning in Preparing Lawyers to Encounter Corruption&amp;quot;&quot;/&gt;&lt;property id=&quot;20307&quot; value=&quot;257&quot;/&gt;&lt;/object&gt;&lt;object type=&quot;3&quot; unique_id=&quot;10117&quot;&gt;&lt;property id=&quot;20148&quot; value=&quot;5&quot;/&gt;&lt;property id=&quot;20300&quot; value=&quot;Slide 3 - &amp;quot;What happened at HSBC?&amp;quot;&quot;/&gt;&lt;property id=&quot;20307&quot; value=&quot;258&quot;/&gt;&lt;/object&gt;&lt;object type=&quot;3&quot; unique_id=&quot;10119&quot;&gt;&lt;property id=&quot;20148&quot; value=&quot;5&quot;/&gt;&lt;property id=&quot;20300&quot; value=&quot;Slide 10 - &amp;quot;Anti-Corruption Academic Initiative &amp;quot;&quot;/&gt;&lt;property id=&quot;20307&quot; value=&quot;260&quot;/&gt;&lt;/object&gt;&lt;object type=&quot;3&quot; unique_id=&quot;10120&quot;&gt;&lt;property id=&quot;20148&quot; value=&quot;5&quot;/&gt;&lt;property id=&quot;20300&quot; value=&quot;Slide 11 - &amp;quot;Four Component Model of Morality (Rest, 1983)&amp;quot;&quot;/&gt;&lt;property id=&quot;20307&quot; value=&quot;261&quot;/&gt;&lt;/object&gt;&lt;object type=&quot;3&quot; unique_id=&quot;10121&quot;&gt;&lt;property id=&quot;20148&quot; value=&quot;5&quot;/&gt;&lt;property id=&quot;20300&quot; value=&quot;Slide 12 - &amp;quot;Four Component Model of Morality (Rest, 1983)&amp;quot;&quot;/&gt;&lt;property id=&quot;20307&quot; value=&quot;262&quot;/&gt;&lt;/object&gt;&lt;object type=&quot;3&quot; unique_id=&quot;10247&quot;&gt;&lt;property id=&quot;20148&quot; value=&quot;5&quot;/&gt;&lt;property id=&quot;20300&quot; value=&quot;Slide 2 - &amp;quot;Has corruption gone mainstream?&amp;quot;&quot;/&gt;&lt;property id=&quot;20307&quot; value=&quot;266&quot;/&gt;&lt;/object&gt;&lt;object type=&quot;3&quot; unique_id=&quot;10248&quot;&gt;&lt;property id=&quot;20148&quot; value=&quot;5&quot;/&gt;&lt;property id=&quot;20300&quot; value=&quot;Slide 4 - &amp;quot;Immunity or impunity for ‘compliance’?&amp;quot;&quot;/&gt;&lt;property id=&quot;20307&quot; value=&quot;267&quot;/&gt;&lt;/object&gt;&lt;object type=&quot;3&quot; unique_id=&quot;10249&quot;&gt;&lt;property id=&quot;20148&quot; value=&quot;5&quot;/&gt;&lt;property id=&quot;20300&quot; value=&quot;Slide 5 - &amp;quot;How HSBC got away with it?&amp;quot;&quot;/&gt;&lt;property id=&quot;20307&quot; value=&quot;270&quot;/&gt;&lt;/object&gt;&lt;object type=&quot;3&quot; unique_id=&quot;10250&quot;&gt;&lt;property id=&quot;20148&quot; value=&quot;5&quot;/&gt;&lt;property id=&quot;20300&quot; value=&quot;Slide 6 - &amp;quot;Law firms and lawyers driven by big money&amp;quot;&quot;/&gt;&lt;property id=&quot;20307&quot; value=&quot;271&quot;/&gt;&lt;/object&gt;&lt;object type=&quot;3&quot; unique_id=&quot;10251&quot;&gt;&lt;property id=&quot;20148&quot; value=&quot;5&quot;/&gt;&lt;property id=&quot;20300&quot; value=&quot;Slide 7 - &amp;quot;What are the drivers for new lawyers?&amp;quot;&quot;/&gt;&lt;property id=&quot;20307&quot; value=&quot;272&quot;/&gt;&lt;/object&gt;&lt;object type=&quot;3&quot; unique_id=&quot;10252&quot;&gt;&lt;property id=&quot;20148&quot; value=&quot;5&quot;/&gt;&lt;property id=&quot;20300&quot; value=&quot;Slide 8 - &amp;quot;Duties to the state v. duties to clients&amp;quot;&quot;/&gt;&lt;property id=&quot;20307&quot; value=&quot;269&quot;/&gt;&lt;/object&gt;&lt;object type=&quot;3&quot; unique_id=&quot;10253&quot;&gt;&lt;property id=&quot;20148&quot; value=&quot;5&quot;/&gt;&lt;property id=&quot;20300&quot; value=&quot;Slide 9 - &amp;quot;Clashing cultures&amp;quot;&quot;/&gt;&lt;property id=&quot;20307&quot; value=&quot;268&quot;/&gt;&lt;/object&gt;&lt;object type=&quot;3&quot; unique_id=&quot;10254&quot;&gt;&lt;property id=&quot;20148&quot; value=&quot;5&quot;/&gt;&lt;property id=&quot;20300&quot; value=&quot;Slide 13 - &amp;quot;Teaching only the law:&amp;quot;&quot;/&gt;&lt;property id=&quot;20307&quot; value=&quot;264&quot;/&gt;&lt;/object&gt;&lt;object type=&quot;3&quot; unique_id=&quot;10255&quot;&gt;&lt;property id=&quot;20148&quot; value=&quot;5&quot;/&gt;&lt;property id=&quot;20300&quot; value=&quot;Slide 14 - &amp;quot;How assist students to develop these capacities? &amp;quot;&quot;/&gt;&lt;property id=&quot;20307&quot; value=&quot;263&quot;/&gt;&lt;/object&gt;&lt;object type=&quot;3&quot; unique_id=&quot;10256&quot;&gt;&lt;property id=&quot;20148&quot; value=&quot;5&quot;/&gt;&lt;property id=&quot;20300&quot; value=&quot;Slide 16 - &amp;quot;References&amp;quot;&quot;/&gt;&lt;property id=&quot;20307&quot; value=&quot;265&quot;/&gt;&lt;/object&gt;&lt;object type=&quot;3&quot; unique_id=&quot;10598&quot;&gt;&lt;property id=&quot;20148&quot; value=&quot;5&quot;/&gt;&lt;property id=&quot;20300&quot; value=&quot;Slide 15 - &amp;quot;Please work in groups&amp;quot;&quot;/&gt;&lt;property id=&quot;20307&quot; value=&quot;27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eme1">
  <a:themeElements>
    <a:clrScheme name="CL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9999"/>
      </a:accent1>
      <a:accent2>
        <a:srgbClr val="CC333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heme1" id="{13ECE031-8511-4FE5-A62A-6070F1F07580}" vid="{D8986A54-47B6-486B-80D6-7B58EA127E8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984</TotalTime>
  <Words>1204</Words>
  <Application>Microsoft Macintosh PowerPoint</Application>
  <PresentationFormat>On-screen Show (4:3)</PresentationFormat>
  <Paragraphs>146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Theme1</vt:lpstr>
      <vt:lpstr>Experiential Learning in Preparing Lawyers to Encounter Corruption</vt:lpstr>
      <vt:lpstr>Has corruption gone mainstream?</vt:lpstr>
      <vt:lpstr>What happened at HSBC?</vt:lpstr>
      <vt:lpstr>Immunity or impunity for ‘compliance’?</vt:lpstr>
      <vt:lpstr>How HSBC got away with it?</vt:lpstr>
      <vt:lpstr>Law firms and lawyers driven by big money</vt:lpstr>
      <vt:lpstr>What are the drivers for new lawyers?</vt:lpstr>
      <vt:lpstr>Duties to the state v. duties to clients</vt:lpstr>
      <vt:lpstr>Clashing cultures</vt:lpstr>
      <vt:lpstr>Anti-Corruption Academic Initiative </vt:lpstr>
      <vt:lpstr>Four Component Model of Morality (Rest, 1983)</vt:lpstr>
      <vt:lpstr>Four Component Model of Morality (Rest, 1983)</vt:lpstr>
      <vt:lpstr>Teaching only the law:</vt:lpstr>
      <vt:lpstr>How assist students to develop these capacities? </vt:lpstr>
      <vt:lpstr>Please work in groups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Ryan Taylor</dc:creator>
  <cp:lastModifiedBy>Nigel Duncan</cp:lastModifiedBy>
  <cp:revision>92</cp:revision>
  <cp:lastPrinted>2013-05-31T15:33:57Z</cp:lastPrinted>
  <dcterms:created xsi:type="dcterms:W3CDTF">2010-10-20T08:09:31Z</dcterms:created>
  <dcterms:modified xsi:type="dcterms:W3CDTF">2015-06-21T07:39:47Z</dcterms:modified>
</cp:coreProperties>
</file>