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76" r:id="rId3"/>
    <p:sldId id="288" r:id="rId4"/>
    <p:sldId id="300" r:id="rId5"/>
    <p:sldId id="282" r:id="rId6"/>
    <p:sldId id="301" r:id="rId7"/>
    <p:sldId id="302" r:id="rId8"/>
    <p:sldId id="303" r:id="rId9"/>
    <p:sldId id="292" r:id="rId10"/>
    <p:sldId id="261" r:id="rId11"/>
    <p:sldId id="304" r:id="rId12"/>
    <p:sldId id="284" r:id="rId13"/>
    <p:sldId id="294" r:id="rId14"/>
    <p:sldId id="295" r:id="rId15"/>
    <p:sldId id="298" r:id="rId16"/>
    <p:sldId id="290" r:id="rId17"/>
    <p:sldId id="291" r:id="rId18"/>
    <p:sldId id="289" r:id="rId19"/>
    <p:sldId id="299" r:id="rId20"/>
    <p:sldId id="277" r:id="rId21"/>
    <p:sldId id="285" r:id="rId22"/>
    <p:sldId id="280" r:id="rId23"/>
    <p:sldId id="260" r:id="rId24"/>
    <p:sldId id="274" r:id="rId25"/>
    <p:sldId id="286" r:id="rId26"/>
    <p:sldId id="287" r:id="rId27"/>
    <p:sldId id="297" r:id="rId28"/>
    <p:sldId id="296"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985" autoAdjust="0"/>
  </p:normalViewPr>
  <p:slideViewPr>
    <p:cSldViewPr snapToGrid="0" snapToObjects="1">
      <p:cViewPr varScale="1">
        <p:scale>
          <a:sx n="28" d="100"/>
          <a:sy n="28" d="100"/>
        </p:scale>
        <p:origin x="174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50B0F4A-31DE-5144-880B-FEA358B8BF40}" type="datetimeFigureOut">
              <a:rPr lang="en-US" smtClean="0"/>
              <a:t>3/16/2017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FC4210D-15B8-AC41-AE63-D182BB27F544}" type="slidenum">
              <a:rPr lang="en-US" smtClean="0"/>
              <a:t>‹#›</a:t>
            </a:fld>
            <a:endParaRPr lang="en-US"/>
          </a:p>
        </p:txBody>
      </p:sp>
    </p:spTree>
    <p:extLst>
      <p:ext uri="{BB962C8B-B14F-4D97-AF65-F5344CB8AC3E}">
        <p14:creationId xmlns:p14="http://schemas.microsoft.com/office/powerpoint/2010/main" val="32170210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600" dirty="0" smtClean="0"/>
              <a:t>Thank you, Paul – and also for your editorship of 2016 Law Teacher Special Edition on Learning/Technology</a:t>
            </a:r>
            <a:r>
              <a:rPr lang="en-AU" sz="1600" baseline="0" dirty="0" smtClean="0"/>
              <a:t> in Legal Education.</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In his editorial, Paul was able to reflect upon the 10</a:t>
            </a:r>
            <a:r>
              <a:rPr lang="en-AU" sz="1600" baseline="30000" dirty="0" smtClean="0"/>
              <a:t>th</a:t>
            </a:r>
            <a:r>
              <a:rPr lang="en-AU" sz="1600" baseline="0" dirty="0" smtClean="0"/>
              <a:t> anniversary of the 2006 Law Teacher Special Edition on Learning/Technology – which he also edited – and so effectively reflecting upon the</a:t>
            </a:r>
            <a:r>
              <a:rPr lang="en-AU" sz="1600" i="1" baseline="0" dirty="0" smtClean="0"/>
              <a:t> then</a:t>
            </a:r>
            <a:r>
              <a:rPr lang="en-AU" sz="1600" baseline="0" dirty="0" smtClean="0"/>
              <a:t> future of legal education, </a:t>
            </a:r>
            <a:r>
              <a:rPr lang="en-AU" sz="1600" i="1" baseline="0" dirty="0" smtClean="0"/>
              <a:t>now </a:t>
            </a:r>
            <a:r>
              <a:rPr lang="en-AU" sz="1600" baseline="0" dirty="0" smtClean="0"/>
              <a:t>as an historical artefact. </a:t>
            </a:r>
          </a:p>
          <a:p>
            <a:pPr marL="171450" indent="-171450">
              <a:buFont typeface="Arial" panose="020B0604020202020204" pitchFamily="34" charset="0"/>
              <a:buChar char="•"/>
            </a:pPr>
            <a:endParaRPr lang="en-AU" sz="1600" baseline="0" dirty="0" smtClean="0"/>
          </a:p>
          <a:p>
            <a:pPr marL="171450" indent="-171450">
              <a:buFont typeface="Arial" panose="020B0604020202020204" pitchFamily="34" charset="0"/>
              <a:buChar char="•"/>
            </a:pPr>
            <a:r>
              <a:rPr lang="en-AU" sz="1600" baseline="0" dirty="0" smtClean="0"/>
              <a:t>And we all look forward to reading the 2026 Special Edition to see just how far wrong we are getting things today.</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It was a curious thing, though, when four of the authors of papers in last year’s volume came together to present in Oxford last September – much as we are doing here today – three of the four presenters professed a deep interest and passion for history. </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And it is perhaps unsurprising that the broad, contextual knowledge brought to bear by historians upon the present state of learning/technology – and its trajectories into the future – might be seen as a kind of </a:t>
            </a:r>
            <a:r>
              <a:rPr lang="en-AU" sz="1600" i="1" baseline="0" dirty="0" smtClean="0"/>
              <a:t>applied history</a:t>
            </a:r>
            <a:r>
              <a:rPr lang="en-AU" sz="1600" baseline="0" dirty="0" smtClean="0"/>
              <a:t>.</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But it is fair to say that, with some 30 years direct experience of online education – over and above his passion for medieval manuscripts and playing renaissance music on the mandolin – Paul offers us all a very special repository of knowledge, wisdom and inspiration as we venture forth into the topic of our seminar here today.</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My paper in The Law Teacher is very wide-ranging and, for today’s purposes, I just want to focus upon 3 of the keywords drawn from my title:</a:t>
            </a:r>
          </a:p>
          <a:p>
            <a:pPr marL="171450" indent="-171450">
              <a:buFont typeface="Arial" panose="020B0604020202020204" pitchFamily="34" charset="0"/>
              <a:buChar char="•"/>
            </a:pPr>
            <a:endParaRPr lang="en-AU" sz="1600" baseline="0" dirty="0" smtClean="0"/>
          </a:p>
          <a:p>
            <a:pPr marL="628650" lvl="1" indent="-171450">
              <a:buFont typeface="Arial" panose="020B0604020202020204" pitchFamily="34" charset="0"/>
              <a:buChar char="•"/>
            </a:pPr>
            <a:r>
              <a:rPr lang="en-AU" sz="1600" baseline="0" dirty="0" smtClean="0"/>
              <a:t>Interface</a:t>
            </a:r>
          </a:p>
          <a:p>
            <a:pPr marL="628650" lvl="1" indent="-171450">
              <a:buFont typeface="Arial" panose="020B0604020202020204" pitchFamily="34" charset="0"/>
              <a:buChar char="•"/>
            </a:pPr>
            <a:r>
              <a:rPr lang="en-AU" sz="1600" baseline="0" dirty="0" smtClean="0"/>
              <a:t>Design; and</a:t>
            </a:r>
          </a:p>
          <a:p>
            <a:pPr marL="628650" lvl="1" indent="-171450">
              <a:buFont typeface="Arial" panose="020B0604020202020204" pitchFamily="34" charset="0"/>
              <a:buChar char="•"/>
            </a:pPr>
            <a:r>
              <a:rPr lang="en-AU" sz="1600" baseline="0" dirty="0" smtClean="0"/>
              <a:t>Story</a:t>
            </a:r>
          </a:p>
          <a:p>
            <a:pPr marL="628650" lvl="1" indent="-171450">
              <a:buFont typeface="Arial" panose="020B0604020202020204" pitchFamily="34" charset="0"/>
              <a:buChar char="•"/>
            </a:pPr>
            <a:endParaRPr lang="en-AU" sz="1600" baseline="0" dirty="0" smtClean="0"/>
          </a:p>
          <a:p>
            <a:pPr marL="171450" lvl="0" indent="-171450">
              <a:buFont typeface="Arial" panose="020B0604020202020204" pitchFamily="34" charset="0"/>
              <a:buChar char="•"/>
            </a:pPr>
            <a:r>
              <a:rPr lang="en-AU" sz="1600" baseline="0" dirty="0" smtClean="0"/>
              <a:t>My thesis is that, the notion of ‘story interface’ is the best design strategy for grasping the opportunities presented by the necessity – not desirability, but necessity – for developing new law curricula today.</a:t>
            </a:r>
            <a:endParaRPr lang="en-AU" sz="1600" dirty="0"/>
          </a:p>
        </p:txBody>
      </p:sp>
      <p:sp>
        <p:nvSpPr>
          <p:cNvPr id="4" name="Slide Number Placeholder 3"/>
          <p:cNvSpPr>
            <a:spLocks noGrp="1"/>
          </p:cNvSpPr>
          <p:nvPr>
            <p:ph type="sldNum" sz="quarter" idx="10"/>
          </p:nvPr>
        </p:nvSpPr>
        <p:spPr/>
        <p:txBody>
          <a:bodyPr/>
          <a:lstStyle/>
          <a:p>
            <a:fld id="{1FC4210D-15B8-AC41-AE63-D182BB27F544}" type="slidenum">
              <a:rPr lang="en-US" smtClean="0"/>
              <a:t>1</a:t>
            </a:fld>
            <a:endParaRPr lang="en-US"/>
          </a:p>
        </p:txBody>
      </p:sp>
    </p:spTree>
    <p:extLst>
      <p:ext uri="{BB962C8B-B14F-4D97-AF65-F5344CB8AC3E}">
        <p14:creationId xmlns:p14="http://schemas.microsoft.com/office/powerpoint/2010/main" val="282805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Digital technology is detaching information from the physical plane with frenzied gusto</a:t>
            </a:r>
          </a:p>
          <a:p>
            <a:endParaRPr lang="en-US" dirty="0" smtClean="0"/>
          </a:p>
          <a:p>
            <a:r>
              <a:rPr lang="en-US" dirty="0" smtClean="0"/>
              <a:t>20 years ago, but accelerating</a:t>
            </a:r>
          </a:p>
          <a:p>
            <a:endParaRPr lang="en-US" dirty="0" smtClean="0"/>
          </a:p>
          <a:p>
            <a:r>
              <a:rPr lang="en-US" dirty="0" smtClean="0"/>
              <a:t>Bill Gates: 2015 Letter: one of his big 4 bets</a:t>
            </a:r>
            <a:r>
              <a:rPr lang="en-US" baseline="0" dirty="0" smtClean="0"/>
              <a:t> is that over the next 15 years (now 14) ‘better software will </a:t>
            </a:r>
            <a:r>
              <a:rPr lang="en-US" baseline="0" dirty="0" err="1" smtClean="0"/>
              <a:t>revolutionise</a:t>
            </a:r>
            <a:r>
              <a:rPr lang="en-US" baseline="0" dirty="0" smtClean="0"/>
              <a:t> learning’ and ‘online education will flourish’</a:t>
            </a:r>
            <a:endParaRPr lang="en-US" dirty="0"/>
          </a:p>
        </p:txBody>
      </p:sp>
      <p:sp>
        <p:nvSpPr>
          <p:cNvPr id="4" name="Slide Number Placeholder 3"/>
          <p:cNvSpPr>
            <a:spLocks noGrp="1"/>
          </p:cNvSpPr>
          <p:nvPr>
            <p:ph type="sldNum" sz="quarter" idx="10"/>
          </p:nvPr>
        </p:nvSpPr>
        <p:spPr/>
        <p:txBody>
          <a:bodyPr/>
          <a:lstStyle/>
          <a:p>
            <a:fld id="{C052A8A9-D9E0-9848-BC40-1ECB72751CCF}" type="slidenum">
              <a:rPr lang="en-US" smtClean="0"/>
              <a:t>10</a:t>
            </a:fld>
            <a:endParaRPr lang="en-US"/>
          </a:p>
        </p:txBody>
      </p:sp>
    </p:spTree>
    <p:extLst>
      <p:ext uri="{BB962C8B-B14F-4D97-AF65-F5344CB8AC3E}">
        <p14:creationId xmlns:p14="http://schemas.microsoft.com/office/powerpoint/2010/main" val="235255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600" dirty="0" smtClean="0"/>
              <a:t>This is one of my favourite quotes,</a:t>
            </a:r>
            <a:r>
              <a:rPr lang="en-AU" sz="1600" baseline="0" dirty="0" smtClean="0"/>
              <a:t> from Weston La Barre.</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dirty="0" smtClean="0"/>
              <a:t>Through history, you can often anticipate cultural change by the mindset change being fired in the crucible of youth.</a:t>
            </a:r>
          </a:p>
          <a:p>
            <a:pPr marL="285750" indent="-285750">
              <a:buFont typeface="Arial" panose="020B0604020202020204" pitchFamily="34" charset="0"/>
              <a:buChar char="•"/>
            </a:pPr>
            <a:endParaRPr lang="en-AU" sz="1600" dirty="0" smtClean="0"/>
          </a:p>
          <a:p>
            <a:pPr marL="285750" indent="-285750">
              <a:buFont typeface="Arial" panose="020B0604020202020204" pitchFamily="34" charset="0"/>
              <a:buChar char="•"/>
            </a:pPr>
            <a:r>
              <a:rPr lang="en-AU" sz="1600" dirty="0" smtClean="0"/>
              <a:t>Next year, 2018, will see the first large wave of students coming to University born in the year 2000.</a:t>
            </a:r>
          </a:p>
          <a:p>
            <a:pPr marL="0" indent="0">
              <a:buFont typeface="Arial" panose="020B0604020202020204" pitchFamily="34" charset="0"/>
              <a:buNone/>
            </a:pPr>
            <a:endParaRPr lang="en-AU" sz="1600" dirty="0" smtClean="0"/>
          </a:p>
          <a:p>
            <a:pPr marL="285750" indent="-285750">
              <a:buFont typeface="Arial" panose="020B0604020202020204" pitchFamily="34" charset="0"/>
              <a:buChar char="•"/>
            </a:pPr>
            <a:r>
              <a:rPr lang="en-AU" sz="1600" dirty="0" smtClean="0"/>
              <a:t>Our former Dean, Michael Coper’s retirement</a:t>
            </a:r>
            <a:r>
              <a:rPr lang="en-AU" sz="1600" baseline="0" dirty="0" smtClean="0"/>
              <a:t> function last week: ‘we must develop better ways of engaging with the students…it isn’t just about resources – it’s a mindset issue as well’.</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In fast moving times, the generation gaps are widest.</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It’s a </a:t>
            </a:r>
            <a:r>
              <a:rPr lang="en-AU" sz="1600" baseline="0" dirty="0" err="1" smtClean="0"/>
              <a:t>Ramist</a:t>
            </a:r>
            <a:r>
              <a:rPr lang="en-AU" sz="1600" baseline="0" dirty="0" smtClean="0"/>
              <a:t> mindset – amongst our own generation - that is holding things back. And this is a mindset which, I suggest, will virtually disappear from our culture over the next 1-2 generations.</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And, as for Michael’s comment about doing things with limited resources, well that’s a neat segue into Scott Chamberlain’s paper coming up soon.</a:t>
            </a:r>
            <a:endParaRPr lang="en-AU" sz="1600" dirty="0" smtClean="0"/>
          </a:p>
          <a:p>
            <a:pPr marL="285750" indent="-285750">
              <a:buFont typeface="Arial" panose="020B0604020202020204" pitchFamily="34" charset="0"/>
              <a:buChar char="•"/>
            </a:pPr>
            <a:endParaRPr lang="en-AU" sz="1600" dirty="0"/>
          </a:p>
        </p:txBody>
      </p:sp>
      <p:sp>
        <p:nvSpPr>
          <p:cNvPr id="4" name="Slide Number Placeholder 3"/>
          <p:cNvSpPr>
            <a:spLocks noGrp="1"/>
          </p:cNvSpPr>
          <p:nvPr>
            <p:ph type="sldNum" sz="quarter" idx="10"/>
          </p:nvPr>
        </p:nvSpPr>
        <p:spPr/>
        <p:txBody>
          <a:bodyPr/>
          <a:lstStyle/>
          <a:p>
            <a:fld id="{1FC4210D-15B8-AC41-AE63-D182BB27F544}" type="slidenum">
              <a:rPr lang="en-US" smtClean="0"/>
              <a:t>11</a:t>
            </a:fld>
            <a:endParaRPr lang="en-US"/>
          </a:p>
        </p:txBody>
      </p:sp>
    </p:spTree>
    <p:extLst>
      <p:ext uri="{BB962C8B-B14F-4D97-AF65-F5344CB8AC3E}">
        <p14:creationId xmlns:p14="http://schemas.microsoft.com/office/powerpoint/2010/main" val="68216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12</a:t>
            </a:fld>
            <a:endParaRPr lang="en-US"/>
          </a:p>
        </p:txBody>
      </p:sp>
    </p:spTree>
    <p:extLst>
      <p:ext uri="{BB962C8B-B14F-4D97-AF65-F5344CB8AC3E}">
        <p14:creationId xmlns:p14="http://schemas.microsoft.com/office/powerpoint/2010/main" val="132098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13</a:t>
            </a:fld>
            <a:endParaRPr lang="en-US"/>
          </a:p>
        </p:txBody>
      </p:sp>
    </p:spTree>
    <p:extLst>
      <p:ext uri="{BB962C8B-B14F-4D97-AF65-F5344CB8AC3E}">
        <p14:creationId xmlns:p14="http://schemas.microsoft.com/office/powerpoint/2010/main" val="970217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14</a:t>
            </a:fld>
            <a:endParaRPr lang="en-US"/>
          </a:p>
        </p:txBody>
      </p:sp>
    </p:spTree>
    <p:extLst>
      <p:ext uri="{BB962C8B-B14F-4D97-AF65-F5344CB8AC3E}">
        <p14:creationId xmlns:p14="http://schemas.microsoft.com/office/powerpoint/2010/main" val="20997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15</a:t>
            </a:fld>
            <a:endParaRPr lang="en-US"/>
          </a:p>
        </p:txBody>
      </p:sp>
    </p:spTree>
    <p:extLst>
      <p:ext uri="{BB962C8B-B14F-4D97-AF65-F5344CB8AC3E}">
        <p14:creationId xmlns:p14="http://schemas.microsoft.com/office/powerpoint/2010/main" val="1507422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16</a:t>
            </a:fld>
            <a:endParaRPr lang="en-US"/>
          </a:p>
        </p:txBody>
      </p:sp>
    </p:spTree>
    <p:extLst>
      <p:ext uri="{BB962C8B-B14F-4D97-AF65-F5344CB8AC3E}">
        <p14:creationId xmlns:p14="http://schemas.microsoft.com/office/powerpoint/2010/main" val="808043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17</a:t>
            </a:fld>
            <a:endParaRPr lang="en-US"/>
          </a:p>
        </p:txBody>
      </p:sp>
    </p:spTree>
    <p:extLst>
      <p:ext uri="{BB962C8B-B14F-4D97-AF65-F5344CB8AC3E}">
        <p14:creationId xmlns:p14="http://schemas.microsoft.com/office/powerpoint/2010/main" val="226184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I</a:t>
            </a:r>
            <a:r>
              <a:rPr lang="en-AU" sz="1600" dirty="0" smtClean="0"/>
              <a:t> know we have some colleagues</a:t>
            </a:r>
            <a:r>
              <a:rPr lang="en-AU" sz="1600" baseline="0" dirty="0" smtClean="0"/>
              <a:t> here today who have made the trip over from the University of Canberra – thank you for making that effort!</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Professor Robert Fitzgerald has alerted me to this rather amazing project to bring holographic learning into the classroom – HoloLens, described as ‘the world’s first untethered, mixed reality system’. </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This brings the learning interface not only beyond the textbook, but also beyond the computer screen. While the focus of this project is upon STEM education – and the visual, spatial dimensions of hard maths and chemical bonds – take a moment to think of the wider possibilities.</a:t>
            </a:r>
          </a:p>
          <a:p>
            <a:pPr marL="0" indent="0">
              <a:buFont typeface="Arial" panose="020B0604020202020204" pitchFamily="34" charset="0"/>
              <a:buNone/>
            </a:pPr>
            <a:endParaRPr lang="en-AU" sz="1600" baseline="0" dirty="0" smtClean="0"/>
          </a:p>
          <a:p>
            <a:pPr marL="171450" indent="-171450">
              <a:buFont typeface="Arial" panose="020B0604020202020204" pitchFamily="34" charset="0"/>
              <a:buChar char="•"/>
            </a:pPr>
            <a:r>
              <a:rPr lang="en-AU" sz="1600" baseline="0" dirty="0" smtClean="0"/>
              <a:t>Look at UC’s partners in the project: </a:t>
            </a:r>
          </a:p>
          <a:p>
            <a:pPr marL="628650" lvl="1" indent="-171450">
              <a:buFont typeface="Arial" panose="020B0604020202020204" pitchFamily="34" charset="0"/>
              <a:buChar char="•"/>
            </a:pPr>
            <a:r>
              <a:rPr lang="en-AU" sz="1600" baseline="0" dirty="0" err="1" smtClean="0"/>
              <a:t>Pearsons</a:t>
            </a:r>
            <a:r>
              <a:rPr lang="en-AU" sz="1600" baseline="0" dirty="0" smtClean="0"/>
              <a:t>, the publishing company; </a:t>
            </a:r>
          </a:p>
          <a:p>
            <a:pPr marL="628650" lvl="1" indent="-171450">
              <a:buFont typeface="Arial" panose="020B0604020202020204" pitchFamily="34" charset="0"/>
              <a:buChar char="•"/>
            </a:pPr>
            <a:r>
              <a:rPr lang="en-AU" sz="1600" baseline="0" dirty="0" smtClean="0"/>
              <a:t>Microsoft, like Apple, in the business of design; and</a:t>
            </a:r>
          </a:p>
          <a:p>
            <a:pPr marL="628650" lvl="1" indent="-171450">
              <a:buFont typeface="Arial" panose="020B0604020202020204" pitchFamily="34" charset="0"/>
              <a:buChar char="•"/>
            </a:pPr>
            <a:r>
              <a:rPr lang="en-AU" dirty="0" smtClean="0"/>
              <a:t>Canberra Grammar – a secondary school…the moving finger of history! </a:t>
            </a:r>
          </a:p>
          <a:p>
            <a:pPr marL="457200" lvl="1" indent="0">
              <a:buFont typeface="Arial" panose="020B0604020202020204" pitchFamily="34" charset="0"/>
              <a:buNone/>
            </a:pPr>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18</a:t>
            </a:fld>
            <a:endParaRPr lang="en-US"/>
          </a:p>
        </p:txBody>
      </p:sp>
    </p:spTree>
    <p:extLst>
      <p:ext uri="{BB962C8B-B14F-4D97-AF65-F5344CB8AC3E}">
        <p14:creationId xmlns:p14="http://schemas.microsoft.com/office/powerpoint/2010/main" val="1605380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600" dirty="0" smtClean="0"/>
              <a:t>But</a:t>
            </a:r>
            <a:r>
              <a:rPr lang="en-AU" sz="1600" baseline="0" dirty="0" smtClean="0"/>
              <a:t> before we get too carried away by the idea of a holographic learning interface, this is where I would like to introduce the importance of ‘story interface’.</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As with the example on the slide, the technological leap which enabled computer animation does not explain the success of the first movie ever to use this technology. The best explanation is story.</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baseline="0" dirty="0" smtClean="0"/>
              <a:t>Bringing story into formal education is nothing new in itself. Every law case, many exam or tutorial problems might be viewed as story – or at least story segments.</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baseline="0" dirty="0" smtClean="0"/>
              <a:t>And Paul introduced us to the idea of the NED – the Narrative Event Diagram – from his work at the University of Strathclyde, when we sought to simulate the flow of work and interactions in our virtual law firms.</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baseline="0" dirty="0" smtClean="0"/>
              <a:t>But what I am advocating here is a far deeper appreciation of the role of story in design - for consciously integrating story into our learning interface.</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baseline="0" dirty="0" smtClean="0"/>
              <a:t>Story emerges from the instinct hard-wired in humans to learn and to grow. </a:t>
            </a:r>
          </a:p>
        </p:txBody>
      </p:sp>
      <p:sp>
        <p:nvSpPr>
          <p:cNvPr id="4" name="Slide Number Placeholder 3"/>
          <p:cNvSpPr>
            <a:spLocks noGrp="1"/>
          </p:cNvSpPr>
          <p:nvPr>
            <p:ph type="sldNum" sz="quarter" idx="10"/>
          </p:nvPr>
        </p:nvSpPr>
        <p:spPr/>
        <p:txBody>
          <a:bodyPr/>
          <a:lstStyle/>
          <a:p>
            <a:fld id="{1FC4210D-15B8-AC41-AE63-D182BB27F544}" type="slidenum">
              <a:rPr lang="en-US" smtClean="0"/>
              <a:t>19</a:t>
            </a:fld>
            <a:endParaRPr lang="en-US"/>
          </a:p>
        </p:txBody>
      </p:sp>
    </p:spTree>
    <p:extLst>
      <p:ext uri="{BB962C8B-B14F-4D97-AF65-F5344CB8AC3E}">
        <p14:creationId xmlns:p14="http://schemas.microsoft.com/office/powerpoint/2010/main" val="362194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600" dirty="0" smtClean="0"/>
              <a:t>‘Interface’ is a word which, perhaps surprisingly,</a:t>
            </a:r>
            <a:r>
              <a:rPr lang="en-AU" sz="1600" baseline="0" dirty="0" smtClean="0"/>
              <a:t> was first used back in the 1870s, in the sense of ‘a plane surface regarded as a common boundary between two bodies’.</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Marshal McLuhan gave the word new currency in the 1960s, in the context of new media.</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And we can see immediately how well adapted this word was to new phenomena  - in a world where eyeballs are so constantly glued to flat screens.</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Take a look at the word on the screen – quite literally, ‘between faces’.</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For educators, the interface is the common field within which learning is meant to occur, say, within the field of interaction between law school and student.</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endParaRPr lang="en-AU" sz="1600" dirty="0"/>
          </a:p>
        </p:txBody>
      </p:sp>
      <p:sp>
        <p:nvSpPr>
          <p:cNvPr id="4" name="Slide Number Placeholder 3"/>
          <p:cNvSpPr>
            <a:spLocks noGrp="1"/>
          </p:cNvSpPr>
          <p:nvPr>
            <p:ph type="sldNum" sz="quarter" idx="10"/>
          </p:nvPr>
        </p:nvSpPr>
        <p:spPr/>
        <p:txBody>
          <a:bodyPr/>
          <a:lstStyle/>
          <a:p>
            <a:fld id="{1FC4210D-15B8-AC41-AE63-D182BB27F544}" type="slidenum">
              <a:rPr lang="en-US" smtClean="0"/>
              <a:t>2</a:t>
            </a:fld>
            <a:endParaRPr lang="en-US"/>
          </a:p>
        </p:txBody>
      </p:sp>
    </p:spTree>
    <p:extLst>
      <p:ext uri="{BB962C8B-B14F-4D97-AF65-F5344CB8AC3E}">
        <p14:creationId xmlns:p14="http://schemas.microsoft.com/office/powerpoint/2010/main" val="894402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What I suggest is that, if we are to ride along with the moving finger of history, then rediscovering the role and value of story is how it should be done.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What I am not saying is that story replaces content.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Rather, I am suggesting that the gateway to the analytical is the motivational.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Story interface is the hook to bait the kind of deep immersion, time and attention which is necessary for any meaningful learning to occur at all.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In a blizzard of information overload, story can focus our attention on a key event, on a point of granular detail which sets the learner in pursuit of the larger meanings and implications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Take a moment to calculate the dollar value of the video game market – we heard about this in Oxford from our fellow author, Craig Newberry-Jones. Do another calculation on the amount invested by todays youth – the amount of time and the quality of attention, if not obsession – invested in mastering skills and know-how in the video landscape.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Just after Paul published his 2006 Special edition, this market was worth about 9.5 billion. By the time of the 2016 Special Edition, this was worth over $70 million across both mobile and PC platforms.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By 2020, 174 million Americans will have grown up with video game engagement since aged 5 onwards. </a:t>
            </a:r>
            <a:r>
              <a:rPr lang="en-AU" sz="1200" b="1" baseline="0" dirty="0" smtClean="0"/>
              <a:t>The moving finger of history…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According to Craig – the other Craig – the key thing distinguishing those games succeeding in the market from those that don’t is the quality of 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In an Age of Distraction, educators are operating in an ‘attention economy’.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aseline="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aseline="0" dirty="0" smtClean="0"/>
              <a:t>Now wouldn’t it be just wonderful for us to grab back some of that time and attention – away from video games and redirected to learning – redirected so as to enable deep learning in fields of academic knowledge?</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20</a:t>
            </a:fld>
            <a:endParaRPr lang="en-US"/>
          </a:p>
        </p:txBody>
      </p:sp>
    </p:spTree>
    <p:extLst>
      <p:ext uri="{BB962C8B-B14F-4D97-AF65-F5344CB8AC3E}">
        <p14:creationId xmlns:p14="http://schemas.microsoft.com/office/powerpoint/2010/main" val="146368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21</a:t>
            </a:fld>
            <a:endParaRPr lang="en-US"/>
          </a:p>
        </p:txBody>
      </p:sp>
    </p:spTree>
    <p:extLst>
      <p:ext uri="{BB962C8B-B14F-4D97-AF65-F5344CB8AC3E}">
        <p14:creationId xmlns:p14="http://schemas.microsoft.com/office/powerpoint/2010/main" val="1895079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step into the image, not the Text…</a:t>
            </a:r>
          </a:p>
          <a:p>
            <a:endParaRPr lang="en-AU" dirty="0" smtClean="0"/>
          </a:p>
          <a:p>
            <a:r>
              <a:rPr lang="en-AU" dirty="0" smtClean="0"/>
              <a:t>Let’s begin by putting our feet on the ground of property law</a:t>
            </a:r>
          </a:p>
          <a:p>
            <a:endParaRPr lang="en-AU" dirty="0" smtClean="0"/>
          </a:p>
          <a:p>
            <a:r>
              <a:rPr lang="en-AU" dirty="0" smtClean="0"/>
              <a:t>Let’s try to trigger the meaning-making enterprise for necessary deep immersion…</a:t>
            </a:r>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22</a:t>
            </a:fld>
            <a:endParaRPr lang="en-US"/>
          </a:p>
        </p:txBody>
      </p:sp>
    </p:spTree>
    <p:extLst>
      <p:ext uri="{BB962C8B-B14F-4D97-AF65-F5344CB8AC3E}">
        <p14:creationId xmlns:p14="http://schemas.microsoft.com/office/powerpoint/2010/main" val="1340932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mins]</a:t>
            </a:r>
          </a:p>
          <a:p>
            <a:endParaRPr lang="en-US" dirty="0" smtClean="0"/>
          </a:p>
          <a:p>
            <a:r>
              <a:rPr lang="en-US" dirty="0" smtClean="0"/>
              <a:t>This clip is given by way of example of how we might start an online course in Property Law</a:t>
            </a:r>
          </a:p>
          <a:p>
            <a:endParaRPr lang="en-US" dirty="0" smtClean="0"/>
          </a:p>
          <a:p>
            <a:r>
              <a:rPr lang="en-US" dirty="0" smtClean="0"/>
              <a:t>These few minutes which, in a representative</a:t>
            </a:r>
            <a:r>
              <a:rPr lang="en-US" baseline="0" dirty="0" smtClean="0"/>
              <a:t> way, in a sense have played out over two centuries of Australian property law,</a:t>
            </a:r>
            <a:r>
              <a:rPr lang="en-US" dirty="0" smtClean="0"/>
              <a:t> would serve as a trigger, a stimulant to show that what the law does and doesn’t say, really matters.</a:t>
            </a:r>
            <a:endParaRPr lang="en-US" dirty="0"/>
          </a:p>
        </p:txBody>
      </p:sp>
      <p:sp>
        <p:nvSpPr>
          <p:cNvPr id="4" name="Slide Number Placeholder 3"/>
          <p:cNvSpPr>
            <a:spLocks noGrp="1"/>
          </p:cNvSpPr>
          <p:nvPr>
            <p:ph type="sldNum" sz="quarter" idx="10"/>
          </p:nvPr>
        </p:nvSpPr>
        <p:spPr/>
        <p:txBody>
          <a:bodyPr/>
          <a:lstStyle/>
          <a:p>
            <a:fld id="{1FC4210D-15B8-AC41-AE63-D182BB27F544}" type="slidenum">
              <a:rPr lang="en-US" smtClean="0"/>
              <a:t>23</a:t>
            </a:fld>
            <a:endParaRPr lang="en-US"/>
          </a:p>
        </p:txBody>
      </p:sp>
    </p:spTree>
    <p:extLst>
      <p:ext uri="{BB962C8B-B14F-4D97-AF65-F5344CB8AC3E}">
        <p14:creationId xmlns:p14="http://schemas.microsoft.com/office/powerpoint/2010/main" val="257050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Story of a block of land</a:t>
            </a:r>
          </a:p>
          <a:p>
            <a:endParaRPr lang="en-AU" dirty="0" smtClean="0"/>
          </a:p>
          <a:p>
            <a:r>
              <a:rPr lang="en-AU" dirty="0" smtClean="0"/>
              <a:t>The life </a:t>
            </a:r>
            <a:r>
              <a:rPr lang="en-AU" dirty="0" err="1" smtClean="0"/>
              <a:t>cuycle</a:t>
            </a:r>
            <a:r>
              <a:rPr lang="en-AU" dirty="0" smtClean="0"/>
              <a:t> of that block: pre-European,</a:t>
            </a:r>
            <a:r>
              <a:rPr lang="en-AU" baseline="0" dirty="0" smtClean="0"/>
              <a:t> crown grant; transfer, division, competing rights over time </a:t>
            </a:r>
          </a:p>
          <a:p>
            <a:endParaRPr lang="en-AU" baseline="0" dirty="0" smtClean="0"/>
          </a:p>
          <a:p>
            <a:r>
              <a:rPr lang="en-AU" baseline="0" dirty="0" smtClean="0"/>
              <a:t>– pretty much all of property law could be generated out of a story interface about a single patch of land.</a:t>
            </a:r>
            <a:endParaRPr lang="en-AU" dirty="0" smtClean="0"/>
          </a:p>
          <a:p>
            <a:endParaRPr lang="en-AU" dirty="0" smtClean="0"/>
          </a:p>
          <a:p>
            <a:r>
              <a:rPr lang="en-AU" dirty="0" smtClean="0"/>
              <a:t>Screenwriters..</a:t>
            </a:r>
          </a:p>
          <a:p>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24</a:t>
            </a:fld>
            <a:endParaRPr lang="en-US"/>
          </a:p>
        </p:txBody>
      </p:sp>
    </p:spTree>
    <p:extLst>
      <p:ext uri="{BB962C8B-B14F-4D97-AF65-F5344CB8AC3E}">
        <p14:creationId xmlns:p14="http://schemas.microsoft.com/office/powerpoint/2010/main" val="814915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Story</a:t>
            </a:r>
            <a:r>
              <a:rPr lang="en-AU" baseline="0" dirty="0" smtClean="0"/>
              <a:t> arc carries over to 1992 case, </a:t>
            </a:r>
            <a:r>
              <a:rPr lang="en-AU" baseline="0" dirty="0" err="1" smtClean="0"/>
              <a:t>mabo</a:t>
            </a:r>
            <a:r>
              <a:rPr lang="en-AU" baseline="0" dirty="0" smtClean="0"/>
              <a:t>, by which native title was first recognised by the common law of Australia</a:t>
            </a:r>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25</a:t>
            </a:fld>
            <a:endParaRPr lang="en-US"/>
          </a:p>
        </p:txBody>
      </p:sp>
    </p:spTree>
    <p:extLst>
      <p:ext uri="{BB962C8B-B14F-4D97-AF65-F5344CB8AC3E}">
        <p14:creationId xmlns:p14="http://schemas.microsoft.com/office/powerpoint/2010/main" val="726745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Student’s own story…</a:t>
            </a:r>
          </a:p>
          <a:p>
            <a:endParaRPr lang="en-AU" dirty="0" smtClean="0"/>
          </a:p>
          <a:p>
            <a:r>
              <a:rPr lang="en-AU" dirty="0" smtClean="0"/>
              <a:t>Internet users demand, and respond to, personalised attention</a:t>
            </a:r>
          </a:p>
          <a:p>
            <a:endParaRPr lang="en-AU" dirty="0" smtClean="0"/>
          </a:p>
          <a:p>
            <a:r>
              <a:rPr lang="en-AU" dirty="0" smtClean="0"/>
              <a:t>Role</a:t>
            </a:r>
            <a:r>
              <a:rPr lang="en-AU" baseline="0" dirty="0" smtClean="0"/>
              <a:t> of mentor</a:t>
            </a:r>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26</a:t>
            </a:fld>
            <a:endParaRPr lang="en-US"/>
          </a:p>
        </p:txBody>
      </p:sp>
    </p:spTree>
    <p:extLst>
      <p:ext uri="{BB962C8B-B14F-4D97-AF65-F5344CB8AC3E}">
        <p14:creationId xmlns:p14="http://schemas.microsoft.com/office/powerpoint/2010/main" val="3498877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Refer to Kris Greaves next…</a:t>
            </a:r>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27</a:t>
            </a:fld>
            <a:endParaRPr lang="en-US"/>
          </a:p>
        </p:txBody>
      </p:sp>
    </p:spTree>
    <p:extLst>
      <p:ext uri="{BB962C8B-B14F-4D97-AF65-F5344CB8AC3E}">
        <p14:creationId xmlns:p14="http://schemas.microsoft.com/office/powerpoint/2010/main" val="218828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Connects with best features of the apprenticeship model;</a:t>
            </a:r>
          </a:p>
          <a:p>
            <a:endParaRPr lang="en-US" dirty="0" smtClean="0"/>
          </a:p>
          <a:p>
            <a:r>
              <a:rPr lang="en-US" dirty="0" smtClean="0"/>
              <a:t>Challenges, spiral and supported environment.</a:t>
            </a:r>
          </a:p>
          <a:p>
            <a:endParaRPr lang="en-US" dirty="0" smtClean="0"/>
          </a:p>
          <a:p>
            <a:endParaRPr lang="en-US" dirty="0" smtClean="0"/>
          </a:p>
          <a:p>
            <a:r>
              <a:rPr lang="en-US" dirty="0" smtClean="0"/>
              <a:t>‘Each student who embarks upon the quest of law offers hope for us all that they will travel far. And one day speak their stories. </a:t>
            </a:r>
            <a:r>
              <a:rPr lang="en-US" smtClean="0"/>
              <a:t>For </a:t>
            </a:r>
            <a:r>
              <a:rPr lang="en-US" dirty="0" smtClean="0"/>
              <a:t>the taproot of law is sunk deeply within.’</a:t>
            </a:r>
            <a:endParaRPr lang="en-US" dirty="0"/>
          </a:p>
        </p:txBody>
      </p:sp>
      <p:sp>
        <p:nvSpPr>
          <p:cNvPr id="4" name="Slide Number Placeholder 3"/>
          <p:cNvSpPr>
            <a:spLocks noGrp="1"/>
          </p:cNvSpPr>
          <p:nvPr>
            <p:ph type="sldNum" sz="quarter" idx="10"/>
          </p:nvPr>
        </p:nvSpPr>
        <p:spPr/>
        <p:txBody>
          <a:bodyPr/>
          <a:lstStyle/>
          <a:p>
            <a:fld id="{C052A8A9-D9E0-9848-BC40-1ECB72751CCF}" type="slidenum">
              <a:rPr lang="en-US" smtClean="0"/>
              <a:t>28</a:t>
            </a:fld>
            <a:endParaRPr lang="en-US"/>
          </a:p>
        </p:txBody>
      </p:sp>
    </p:spTree>
    <p:extLst>
      <p:ext uri="{BB962C8B-B14F-4D97-AF65-F5344CB8AC3E}">
        <p14:creationId xmlns:p14="http://schemas.microsoft.com/office/powerpoint/2010/main" val="222811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600" dirty="0" smtClean="0"/>
              <a:t>My second keyword for today is ‘design’.</a:t>
            </a:r>
          </a:p>
          <a:p>
            <a:pPr marL="0" indent="0">
              <a:buFont typeface="Arial" panose="020B0604020202020204" pitchFamily="34" charset="0"/>
              <a:buNone/>
            </a:pPr>
            <a:endParaRPr lang="en-AU" sz="1600" dirty="0" smtClean="0"/>
          </a:p>
          <a:p>
            <a:pPr marL="285750" indent="-285750">
              <a:buFont typeface="Arial" panose="020B0604020202020204" pitchFamily="34" charset="0"/>
              <a:buChar char="•"/>
            </a:pPr>
            <a:r>
              <a:rPr lang="en-AU" sz="1600" dirty="0" smtClean="0"/>
              <a:t>And</a:t>
            </a:r>
            <a:r>
              <a:rPr lang="en-AU" sz="1600" baseline="0" dirty="0" smtClean="0"/>
              <a:t> it is commonly said that Apple Computers is not a technology company. Rather, they are in the business of design.</a:t>
            </a:r>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r>
              <a:rPr lang="en-AU" sz="1600" baseline="0" dirty="0" smtClean="0"/>
              <a:t>And even more importantly than the sleek hardware shown here on the screen, Apple is renowned for its intuitive, interface design.</a:t>
            </a:r>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r>
              <a:rPr lang="en-AU" sz="1600" baseline="0" dirty="0" smtClean="0"/>
              <a:t>Now, just for a moment I want to go seriously ‘meta’. I’d like to present to you a slide - of someone presenting some slides.</a:t>
            </a:r>
          </a:p>
          <a:p>
            <a:pPr marL="0" indent="0">
              <a:buFont typeface="Arial" panose="020B0604020202020204" pitchFamily="34" charset="0"/>
              <a:buNone/>
            </a:pPr>
            <a:endParaRPr lang="en-AU" sz="1600" baseline="0" dirty="0" smtClean="0"/>
          </a:p>
          <a:p>
            <a:pPr marL="0" indent="0">
              <a:buFont typeface="Arial" panose="020B0604020202020204" pitchFamily="34" charset="0"/>
              <a:buNone/>
            </a:pPr>
            <a:endParaRPr lang="en-AU" sz="1600" baseline="0" dirty="0" smtClean="0"/>
          </a:p>
          <a:p>
            <a:pPr marL="285750" indent="-285750">
              <a:buFont typeface="Arial" panose="020B0604020202020204" pitchFamily="34" charset="0"/>
              <a:buChar char="•"/>
            </a:pPr>
            <a:endParaRPr lang="en-AU" sz="1600" baseline="0" dirty="0" smtClean="0"/>
          </a:p>
          <a:p>
            <a:pPr marL="285750" indent="-285750">
              <a:buFont typeface="Arial" panose="020B0604020202020204" pitchFamily="34" charset="0"/>
              <a:buChar char="•"/>
            </a:pPr>
            <a:endParaRPr lang="en-AU" sz="1600" dirty="0"/>
          </a:p>
        </p:txBody>
      </p:sp>
      <p:sp>
        <p:nvSpPr>
          <p:cNvPr id="4" name="Slide Number Placeholder 3"/>
          <p:cNvSpPr>
            <a:spLocks noGrp="1"/>
          </p:cNvSpPr>
          <p:nvPr>
            <p:ph type="sldNum" sz="quarter" idx="10"/>
          </p:nvPr>
        </p:nvSpPr>
        <p:spPr/>
        <p:txBody>
          <a:bodyPr/>
          <a:lstStyle/>
          <a:p>
            <a:fld id="{1FC4210D-15B8-AC41-AE63-D182BB27F544}" type="slidenum">
              <a:rPr lang="en-US" smtClean="0"/>
              <a:t>3</a:t>
            </a:fld>
            <a:endParaRPr lang="en-US"/>
          </a:p>
        </p:txBody>
      </p:sp>
    </p:spTree>
    <p:extLst>
      <p:ext uri="{BB962C8B-B14F-4D97-AF65-F5344CB8AC3E}">
        <p14:creationId xmlns:p14="http://schemas.microsoft.com/office/powerpoint/2010/main" val="1902820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The presenter in this clip is Nicholas </a:t>
            </a:r>
            <a:r>
              <a:rPr kumimoji="0" lang="en-AU" sz="1600" b="0" i="0" u="none" strike="noStrike" kern="1200" cap="none" spc="0" normalizeH="0" baseline="0" noProof="0" dirty="0" err="1" smtClean="0">
                <a:ln>
                  <a:noFill/>
                </a:ln>
                <a:solidFill>
                  <a:prstClr val="black"/>
                </a:solidFill>
                <a:effectLst/>
                <a:uLnTx/>
                <a:uFillTx/>
                <a:latin typeface="+mn-lt"/>
                <a:ea typeface="+mn-ea"/>
                <a:cs typeface="+mn-cs"/>
              </a:rPr>
              <a:t>Gruen</a:t>
            </a:r>
            <a:r>
              <a:rPr kumimoji="0" lang="en-AU" sz="1600" b="0" i="0" u="none" strike="noStrike" kern="1200" cap="none" spc="0" normalizeH="0" baseline="0" noProof="0" dirty="0" smtClean="0">
                <a:ln>
                  <a:noFill/>
                </a:ln>
                <a:solidFill>
                  <a:prstClr val="black"/>
                </a:solidFill>
                <a:effectLst/>
                <a:uLnTx/>
                <a:uFillTx/>
                <a:latin typeface="+mn-lt"/>
                <a:ea typeface="+mn-ea"/>
                <a:cs typeface="+mn-cs"/>
              </a:rPr>
              <a:t>, described as a prominent economist and commentator on innovation. He was also once an academic with our institution, the ANU College of Law – and his picture hangs on the wall just down the corridor as a former member of staff.</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Nick is presently Chair of the Open Knowledge Foundation (Australia) and was formerly Chair of the Australian Centre for Social Innovation, a separate body called ‘Innovation Australia’ and the Government 2.0 Taskforce.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This clip makes two key points relevant to the notion of design.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smtClean="0">
                <a:ln>
                  <a:noFill/>
                </a:ln>
                <a:solidFill>
                  <a:prstClr val="black"/>
                </a:solidFill>
                <a:effectLst/>
                <a:uLnTx/>
                <a:uFillTx/>
                <a:latin typeface="+mn-lt"/>
                <a:ea typeface="+mn-ea"/>
                <a:cs typeface="+mn-cs"/>
              </a:rPr>
              <a:t>[clip 4 mins, 25 secs]</a:t>
            </a:r>
          </a:p>
          <a:p>
            <a:endParaRPr lang="en-AU" dirty="0"/>
          </a:p>
        </p:txBody>
      </p:sp>
      <p:sp>
        <p:nvSpPr>
          <p:cNvPr id="4" name="Slide Number Placeholder 3"/>
          <p:cNvSpPr>
            <a:spLocks noGrp="1"/>
          </p:cNvSpPr>
          <p:nvPr>
            <p:ph type="sldNum" sz="quarter" idx="10"/>
          </p:nvPr>
        </p:nvSpPr>
        <p:spPr/>
        <p:txBody>
          <a:bodyPr/>
          <a:lstStyle/>
          <a:p>
            <a:fld id="{1FC4210D-15B8-AC41-AE63-D182BB27F544}" type="slidenum">
              <a:rPr lang="en-US" smtClean="0"/>
              <a:t>4</a:t>
            </a:fld>
            <a:endParaRPr lang="en-US"/>
          </a:p>
        </p:txBody>
      </p:sp>
    </p:spTree>
    <p:extLst>
      <p:ext uri="{BB962C8B-B14F-4D97-AF65-F5344CB8AC3E}">
        <p14:creationId xmlns:p14="http://schemas.microsoft.com/office/powerpoint/2010/main" val="6764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600" dirty="0" smtClean="0"/>
              <a:t>OK, so if we were to hold up a camcorder – or perhaps even these days, an iPhone 7 – how might the learning interface appear to a law student?</a:t>
            </a:r>
            <a:endParaRPr lang="en-AU" sz="1600" dirty="0"/>
          </a:p>
        </p:txBody>
      </p:sp>
      <p:sp>
        <p:nvSpPr>
          <p:cNvPr id="4" name="Slide Number Placeholder 3"/>
          <p:cNvSpPr>
            <a:spLocks noGrp="1"/>
          </p:cNvSpPr>
          <p:nvPr>
            <p:ph type="sldNum" sz="quarter" idx="10"/>
          </p:nvPr>
        </p:nvSpPr>
        <p:spPr/>
        <p:txBody>
          <a:bodyPr/>
          <a:lstStyle/>
          <a:p>
            <a:fld id="{1FC4210D-15B8-AC41-AE63-D182BB27F544}" type="slidenum">
              <a:rPr lang="en-US" smtClean="0"/>
              <a:t>5</a:t>
            </a:fld>
            <a:endParaRPr lang="en-US"/>
          </a:p>
        </p:txBody>
      </p:sp>
    </p:spTree>
    <p:extLst>
      <p:ext uri="{BB962C8B-B14F-4D97-AF65-F5344CB8AC3E}">
        <p14:creationId xmlns:p14="http://schemas.microsoft.com/office/powerpoint/2010/main" val="245488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6</a:t>
            </a:fld>
            <a:endParaRPr lang="en-US"/>
          </a:p>
        </p:txBody>
      </p:sp>
    </p:spTree>
    <p:extLst>
      <p:ext uri="{BB962C8B-B14F-4D97-AF65-F5344CB8AC3E}">
        <p14:creationId xmlns:p14="http://schemas.microsoft.com/office/powerpoint/2010/main" val="371069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7</a:t>
            </a:fld>
            <a:endParaRPr lang="en-US"/>
          </a:p>
        </p:txBody>
      </p:sp>
    </p:spTree>
    <p:extLst>
      <p:ext uri="{BB962C8B-B14F-4D97-AF65-F5344CB8AC3E}">
        <p14:creationId xmlns:p14="http://schemas.microsoft.com/office/powerpoint/2010/main" val="55083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8</a:t>
            </a:fld>
            <a:endParaRPr lang="en-US"/>
          </a:p>
        </p:txBody>
      </p:sp>
    </p:spTree>
    <p:extLst>
      <p:ext uri="{BB962C8B-B14F-4D97-AF65-F5344CB8AC3E}">
        <p14:creationId xmlns:p14="http://schemas.microsoft.com/office/powerpoint/2010/main" val="70388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FC4210D-15B8-AC41-AE63-D182BB27F544}" type="slidenum">
              <a:rPr lang="en-US" smtClean="0"/>
              <a:t>9</a:t>
            </a:fld>
            <a:endParaRPr lang="en-US"/>
          </a:p>
        </p:txBody>
      </p:sp>
    </p:spTree>
    <p:extLst>
      <p:ext uri="{BB962C8B-B14F-4D97-AF65-F5344CB8AC3E}">
        <p14:creationId xmlns:p14="http://schemas.microsoft.com/office/powerpoint/2010/main" val="12776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AU"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AU"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AU"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AU"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AU"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AU"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AU"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AU"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AU"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AU"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AU"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AU"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AU"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3/16/2017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3/16/2017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3/16/2017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AU"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AU"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3/16/2017</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www.amazon.com/Creativity-Inc-Overcoming-Unseen-Inspiration/dp/081299301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7"/>
            <a:ext cx="7772400" cy="1556793"/>
          </a:xfrm>
        </p:spPr>
        <p:txBody>
          <a:bodyPr/>
          <a:lstStyle/>
          <a:p>
            <a:r>
              <a:rPr lang="en-US" sz="7200" b="1" dirty="0" smtClean="0"/>
              <a:t>Story Interface </a:t>
            </a:r>
            <a:r>
              <a:rPr lang="en-US" dirty="0" smtClean="0"/>
              <a:t/>
            </a:r>
            <a:br>
              <a:rPr lang="en-US" dirty="0" smtClean="0"/>
            </a:br>
            <a:r>
              <a:rPr lang="en-US" dirty="0" smtClean="0"/>
              <a:t>and Strategic Design for New Law Curricula</a:t>
            </a:r>
            <a:endParaRPr lang="en-US" dirty="0"/>
          </a:p>
        </p:txBody>
      </p:sp>
      <p:sp>
        <p:nvSpPr>
          <p:cNvPr id="3" name="Subtitle 2"/>
          <p:cNvSpPr>
            <a:spLocks noGrp="1"/>
          </p:cNvSpPr>
          <p:nvPr>
            <p:ph type="subTitle" idx="1"/>
          </p:nvPr>
        </p:nvSpPr>
        <p:spPr>
          <a:xfrm>
            <a:off x="3810243" y="4683654"/>
            <a:ext cx="4975453" cy="1887442"/>
          </a:xfrm>
        </p:spPr>
        <p:txBody>
          <a:bodyPr>
            <a:normAutofit/>
          </a:bodyPr>
          <a:lstStyle/>
          <a:p>
            <a:pPr algn="r"/>
            <a:r>
              <a:rPr lang="en-US" sz="2800" dirty="0" smtClean="0"/>
              <a:t>Craig Collins, ANU</a:t>
            </a:r>
          </a:p>
          <a:p>
            <a:pPr algn="r"/>
            <a:r>
              <a:rPr lang="en-US" sz="2800" dirty="0" smtClean="0"/>
              <a:t>PEARL Seminar</a:t>
            </a:r>
          </a:p>
          <a:p>
            <a:pPr algn="r"/>
            <a:r>
              <a:rPr lang="en-US" sz="2800" dirty="0" smtClean="0"/>
              <a:t>16 March 2017</a:t>
            </a:r>
          </a:p>
          <a:p>
            <a:pPr algn="l"/>
            <a:endParaRPr lang="en-US" sz="3200" dirty="0"/>
          </a:p>
        </p:txBody>
      </p:sp>
    </p:spTree>
    <p:extLst>
      <p:ext uri="{BB962C8B-B14F-4D97-AF65-F5344CB8AC3E}">
        <p14:creationId xmlns:p14="http://schemas.microsoft.com/office/powerpoint/2010/main" val="2704608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544" y="820616"/>
            <a:ext cx="3566160" cy="1504462"/>
          </a:xfrm>
        </p:spPr>
        <p:txBody>
          <a:bodyPr/>
          <a:lstStyle/>
          <a:p>
            <a:r>
              <a:rPr lang="en-US" b="1" dirty="0" smtClean="0"/>
              <a:t>The Internet Ends </a:t>
            </a:r>
            <a:r>
              <a:rPr lang="en-US" b="1" dirty="0" err="1" smtClean="0"/>
              <a:t>Ramism</a:t>
            </a:r>
            <a:endParaRPr lang="en-US" b="1" dirty="0"/>
          </a:p>
        </p:txBody>
      </p:sp>
      <p:sp>
        <p:nvSpPr>
          <p:cNvPr id="3" name="Text Placeholder 2"/>
          <p:cNvSpPr>
            <a:spLocks noGrp="1"/>
          </p:cNvSpPr>
          <p:nvPr>
            <p:ph type="body" sz="half" idx="2"/>
          </p:nvPr>
        </p:nvSpPr>
        <p:spPr>
          <a:xfrm>
            <a:off x="5017544" y="2699982"/>
            <a:ext cx="3872456" cy="3982172"/>
          </a:xfrm>
        </p:spPr>
        <p:txBody>
          <a:bodyPr>
            <a:normAutofit lnSpcReduction="10000"/>
          </a:bodyPr>
          <a:lstStyle/>
          <a:p>
            <a:pPr algn="just"/>
            <a:r>
              <a:rPr lang="en-US" sz="3600" dirty="0" smtClean="0"/>
              <a:t>John Perry Barlow:</a:t>
            </a:r>
          </a:p>
          <a:p>
            <a:pPr algn="just"/>
            <a:r>
              <a:rPr lang="en-US" sz="2800" dirty="0"/>
              <a:t>t</a:t>
            </a:r>
            <a:r>
              <a:rPr lang="en-US" sz="2800" dirty="0" smtClean="0"/>
              <a:t>he </a:t>
            </a:r>
            <a:r>
              <a:rPr lang="en-US" sz="2800" b="1" dirty="0" smtClean="0"/>
              <a:t>‘new wine’ of information </a:t>
            </a:r>
            <a:r>
              <a:rPr lang="en-US" sz="2800" dirty="0" smtClean="0"/>
              <a:t>flows with a rapidity matched only by the rate at which the </a:t>
            </a:r>
            <a:r>
              <a:rPr lang="en-US" sz="2800" b="1" dirty="0" smtClean="0"/>
              <a:t>‘old bottles’ of physical containment</a:t>
            </a:r>
            <a:r>
              <a:rPr lang="en-US" sz="2800" dirty="0" smtClean="0"/>
              <a:t> are being discarded (1994)</a:t>
            </a:r>
            <a:endParaRPr lang="en-US" sz="2800" dirty="0"/>
          </a:p>
        </p:txBody>
      </p:sp>
      <p:pic>
        <p:nvPicPr>
          <p:cNvPr id="5" name="Picture Placeholder 4" descr="ff_rossetto_barlow.jpg"/>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6281" r="6281"/>
          <a:stretch>
            <a:fillRect/>
          </a:stretch>
        </p:blipFill>
        <p:spPr>
          <a:xfrm rot="21421631">
            <a:off x="667964" y="456948"/>
            <a:ext cx="3845427" cy="5676439"/>
          </a:xfrm>
          <a:prstGeom prst="rect">
            <a:avLst/>
          </a:prstGeom>
        </p:spPr>
      </p:pic>
    </p:spTree>
    <p:extLst>
      <p:ext uri="{BB962C8B-B14F-4D97-AF65-F5344CB8AC3E}">
        <p14:creationId xmlns:p14="http://schemas.microsoft.com/office/powerpoint/2010/main" val="2097585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proposition</a:t>
            </a:r>
            <a:endParaRPr lang="en-US" dirty="0"/>
          </a:p>
        </p:txBody>
      </p:sp>
      <p:sp>
        <p:nvSpPr>
          <p:cNvPr id="3" name="Content Placeholder 2"/>
          <p:cNvSpPr>
            <a:spLocks noGrp="1"/>
          </p:cNvSpPr>
          <p:nvPr>
            <p:ph idx="1"/>
          </p:nvPr>
        </p:nvSpPr>
        <p:spPr>
          <a:xfrm>
            <a:off x="685800" y="1869141"/>
            <a:ext cx="7770813" cy="4481576"/>
          </a:xfrm>
        </p:spPr>
        <p:txBody>
          <a:bodyPr>
            <a:normAutofit fontScale="92500" lnSpcReduction="10000"/>
          </a:bodyPr>
          <a:lstStyle/>
          <a:p>
            <a:pPr algn="just">
              <a:buFont typeface="Arial"/>
              <a:buChar char="•"/>
            </a:pPr>
            <a:r>
              <a:rPr lang="en-US" sz="4000" dirty="0" smtClean="0"/>
              <a:t>The ‘traditional’ learning interface is </a:t>
            </a:r>
            <a:r>
              <a:rPr lang="en-US" sz="4000" b="1" dirty="0" smtClean="0"/>
              <a:t>already redundant</a:t>
            </a:r>
          </a:p>
          <a:p>
            <a:pPr marL="0" indent="0" algn="just">
              <a:buNone/>
            </a:pPr>
            <a:endParaRPr lang="en-US" sz="4000" b="1" dirty="0" smtClean="0"/>
          </a:p>
          <a:p>
            <a:pPr algn="just">
              <a:buFont typeface="Arial"/>
              <a:buChar char="•"/>
            </a:pPr>
            <a:r>
              <a:rPr lang="en-US" sz="3200" dirty="0" smtClean="0"/>
              <a:t>‘Culture is history; but adolescence is the crucible of change. Each successively maturing youth cohort is </a:t>
            </a:r>
            <a:r>
              <a:rPr lang="en-US" sz="3200" b="1" dirty="0" smtClean="0"/>
              <a:t>the moving finger of history’</a:t>
            </a:r>
          </a:p>
          <a:p>
            <a:pPr marL="0" indent="0" algn="r">
              <a:buNone/>
            </a:pPr>
            <a:r>
              <a:rPr lang="en-US" sz="2800" b="1" dirty="0" smtClean="0"/>
              <a:t> – Weston La </a:t>
            </a:r>
            <a:r>
              <a:rPr lang="en-US" sz="2800" b="1" dirty="0" err="1" smtClean="0"/>
              <a:t>Barre</a:t>
            </a:r>
            <a:r>
              <a:rPr lang="en-US" sz="2800" b="1" dirty="0" smtClean="0"/>
              <a:t>, </a:t>
            </a:r>
            <a:r>
              <a:rPr lang="en-US" sz="2800" b="1" i="1" dirty="0" smtClean="0"/>
              <a:t>Culture in Context </a:t>
            </a:r>
            <a:r>
              <a:rPr lang="en-US" sz="2800" b="1" dirty="0" smtClean="0"/>
              <a:t>(1980), 218</a:t>
            </a:r>
            <a:endParaRPr lang="en-US" sz="2800" b="1" i="1" dirty="0"/>
          </a:p>
        </p:txBody>
      </p:sp>
    </p:spTree>
    <p:extLst>
      <p:ext uri="{BB962C8B-B14F-4D97-AF65-F5344CB8AC3E}">
        <p14:creationId xmlns:p14="http://schemas.microsoft.com/office/powerpoint/2010/main" val="1239735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8946"/>
            <a:ext cx="7770813" cy="1279542"/>
          </a:xfrm>
        </p:spPr>
        <p:txBody>
          <a:bodyPr/>
          <a:lstStyle/>
          <a:p>
            <a:r>
              <a:rPr lang="en-US" dirty="0" smtClean="0"/>
              <a:t>Transitional interface</a:t>
            </a:r>
            <a:endParaRPr lang="en-US" dirty="0"/>
          </a:p>
        </p:txBody>
      </p:sp>
      <p:pic>
        <p:nvPicPr>
          <p:cNvPr id="4" name="Content Placeholder 3" descr="Screen Shot 2016-09-08 at 7.02.43 am.png"/>
          <p:cNvPicPr>
            <a:picLocks noGrp="1" noChangeAspect="1"/>
          </p:cNvPicPr>
          <p:nvPr>
            <p:ph idx="1"/>
          </p:nvPr>
        </p:nvPicPr>
        <p:blipFill>
          <a:blip r:embed="rId3">
            <a:extLst>
              <a:ext uri="{28A0092B-C50C-407E-A947-70E740481C1C}">
                <a14:useLocalDpi xmlns:a14="http://schemas.microsoft.com/office/drawing/2010/main" val="0"/>
              </a:ext>
            </a:extLst>
          </a:blip>
          <a:srcRect t="-33634" b="-33634"/>
          <a:stretch>
            <a:fillRect/>
          </a:stretch>
        </p:blipFill>
        <p:spPr/>
      </p:pic>
    </p:spTree>
    <p:extLst>
      <p:ext uri="{BB962C8B-B14F-4D97-AF65-F5344CB8AC3E}">
        <p14:creationId xmlns:p14="http://schemas.microsoft.com/office/powerpoint/2010/main" val="426281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proposition</a:t>
            </a:r>
            <a:endParaRPr lang="en-US" dirty="0"/>
          </a:p>
        </p:txBody>
      </p:sp>
      <p:sp>
        <p:nvSpPr>
          <p:cNvPr id="3" name="Content Placeholder 2"/>
          <p:cNvSpPr>
            <a:spLocks noGrp="1"/>
          </p:cNvSpPr>
          <p:nvPr>
            <p:ph idx="1"/>
          </p:nvPr>
        </p:nvSpPr>
        <p:spPr/>
        <p:txBody>
          <a:bodyPr/>
          <a:lstStyle/>
          <a:p>
            <a:r>
              <a:rPr lang="en-US" sz="3200" dirty="0" smtClean="0"/>
              <a:t>The initial phase of online education was ‘second best’ to the ‘traditional interface’</a:t>
            </a:r>
          </a:p>
          <a:p>
            <a:r>
              <a:rPr lang="en-US" dirty="0" smtClean="0"/>
              <a:t>Merely dumping </a:t>
            </a:r>
            <a:r>
              <a:rPr lang="en-US" dirty="0" err="1" smtClean="0"/>
              <a:t>Ramist</a:t>
            </a:r>
            <a:r>
              <a:rPr lang="en-US" dirty="0" smtClean="0"/>
              <a:t> structures and objects online</a:t>
            </a:r>
          </a:p>
          <a:p>
            <a:r>
              <a:rPr lang="en-US" dirty="0" smtClean="0"/>
              <a:t>Analogous to the </a:t>
            </a:r>
            <a:r>
              <a:rPr lang="en-US" dirty="0" err="1" smtClean="0"/>
              <a:t>Ramist</a:t>
            </a:r>
            <a:r>
              <a:rPr lang="en-US" dirty="0" smtClean="0"/>
              <a:t> revolution</a:t>
            </a:r>
          </a:p>
          <a:p>
            <a:pPr lvl="1"/>
            <a:r>
              <a:rPr lang="en-US" dirty="0" smtClean="0"/>
              <a:t>Gutenberg bible had no index, page numbers </a:t>
            </a:r>
            <a:r>
              <a:rPr lang="en-US" dirty="0" err="1" smtClean="0"/>
              <a:t>etc</a:t>
            </a:r>
            <a:endParaRPr lang="en-US" dirty="0" smtClean="0"/>
          </a:p>
          <a:p>
            <a:pPr lvl="1"/>
            <a:r>
              <a:rPr lang="en-US" dirty="0" smtClean="0"/>
              <a:t>Printed technology transformed education, just as digital technology is now doing</a:t>
            </a:r>
            <a:endParaRPr lang="en-US" dirty="0"/>
          </a:p>
        </p:txBody>
      </p:sp>
    </p:spTree>
    <p:extLst>
      <p:ext uri="{BB962C8B-B14F-4D97-AF65-F5344CB8AC3E}">
        <p14:creationId xmlns:p14="http://schemas.microsoft.com/office/powerpoint/2010/main" val="1657084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Fourth proposition</a:t>
            </a:r>
            <a:endParaRPr lang="en-US" dirty="0"/>
          </a:p>
        </p:txBody>
      </p:sp>
      <p:sp>
        <p:nvSpPr>
          <p:cNvPr id="3" name="Content Placeholder 2"/>
          <p:cNvSpPr>
            <a:spLocks noGrp="1"/>
          </p:cNvSpPr>
          <p:nvPr>
            <p:ph idx="1"/>
          </p:nvPr>
        </p:nvSpPr>
        <p:spPr/>
        <p:txBody>
          <a:bodyPr>
            <a:normAutofit lnSpcReduction="10000"/>
          </a:bodyPr>
          <a:lstStyle/>
          <a:p>
            <a:pPr algn="just">
              <a:buFont typeface="Arial"/>
              <a:buChar char="•"/>
            </a:pPr>
            <a:r>
              <a:rPr lang="en-US" sz="3200" dirty="0" smtClean="0"/>
              <a:t>We are moving into a phase of online education where the ‘traditional interface’ is readily supplanted by much higher-value, richer and more </a:t>
            </a:r>
            <a:r>
              <a:rPr lang="en-US" sz="3200" dirty="0" err="1" smtClean="0"/>
              <a:t>personalised</a:t>
            </a:r>
            <a:r>
              <a:rPr lang="en-US" sz="3200" dirty="0" smtClean="0"/>
              <a:t> learning interfaces </a:t>
            </a:r>
          </a:p>
          <a:p>
            <a:pPr marL="0" indent="0" algn="just">
              <a:buNone/>
            </a:pPr>
            <a:r>
              <a:rPr lang="en-US" sz="3200" dirty="0" smtClean="0"/>
              <a:t> </a:t>
            </a:r>
          </a:p>
          <a:p>
            <a:pPr lvl="1" algn="just">
              <a:buFont typeface="Arial"/>
              <a:buChar char="•"/>
            </a:pPr>
            <a:r>
              <a:rPr lang="en-US" sz="3000" u="sng" dirty="0" smtClean="0"/>
              <a:t>Exciting times </a:t>
            </a:r>
            <a:r>
              <a:rPr lang="en-US" sz="3000" dirty="0" smtClean="0"/>
              <a:t>for educational design and innovation</a:t>
            </a:r>
          </a:p>
        </p:txBody>
      </p:sp>
    </p:spTree>
    <p:extLst>
      <p:ext uri="{BB962C8B-B14F-4D97-AF65-F5344CB8AC3E}">
        <p14:creationId xmlns:p14="http://schemas.microsoft.com/office/powerpoint/2010/main" val="35117094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432" y="239260"/>
            <a:ext cx="4178534" cy="699373"/>
          </a:xfrm>
        </p:spPr>
        <p:txBody>
          <a:bodyPr/>
          <a:lstStyle/>
          <a:p>
            <a:pPr algn="ctr"/>
            <a:r>
              <a:rPr lang="en-US" sz="4400" b="1" dirty="0" smtClean="0"/>
              <a:t>Content</a:t>
            </a:r>
            <a:endParaRPr lang="en-US" sz="4400" b="1" dirty="0"/>
          </a:p>
        </p:txBody>
      </p:sp>
      <p:sp>
        <p:nvSpPr>
          <p:cNvPr id="4" name="Text Placeholder 3"/>
          <p:cNvSpPr>
            <a:spLocks noGrp="1"/>
          </p:cNvSpPr>
          <p:nvPr>
            <p:ph type="body" sz="half" idx="2"/>
          </p:nvPr>
        </p:nvSpPr>
        <p:spPr>
          <a:xfrm>
            <a:off x="4639732" y="1083733"/>
            <a:ext cx="4287977" cy="5523505"/>
          </a:xfrm>
        </p:spPr>
        <p:txBody>
          <a:bodyPr>
            <a:noAutofit/>
          </a:bodyPr>
          <a:lstStyle/>
          <a:p>
            <a:r>
              <a:rPr lang="en-AU" sz="1400" b="1" dirty="0"/>
              <a:t>Table of Contents</a:t>
            </a:r>
          </a:p>
          <a:p>
            <a:r>
              <a:rPr lang="en-AU" sz="1400" dirty="0"/>
              <a:t>     1.     Court adjudication in the civil justice system </a:t>
            </a:r>
            <a:br>
              <a:rPr lang="en-AU" sz="1400" dirty="0"/>
            </a:br>
            <a:r>
              <a:rPr lang="en-AU" sz="1400" dirty="0"/>
              <a:t>     2.     Case management and the overriding purpose </a:t>
            </a:r>
            <a:br>
              <a:rPr lang="en-AU" sz="1400" dirty="0"/>
            </a:br>
            <a:r>
              <a:rPr lang="en-AU" sz="1400" dirty="0"/>
              <a:t>     3.     Alternative Dispute Resolution </a:t>
            </a:r>
            <a:br>
              <a:rPr lang="en-AU" sz="1400" dirty="0"/>
            </a:br>
            <a:r>
              <a:rPr lang="en-AU" sz="1400" dirty="0"/>
              <a:t>     4.     Jurisdiction </a:t>
            </a:r>
            <a:br>
              <a:rPr lang="en-AU" sz="1400" dirty="0"/>
            </a:br>
            <a:r>
              <a:rPr lang="en-AU" sz="1400" dirty="0"/>
              <a:t>     5.     Non-compliance, amendment and Time</a:t>
            </a:r>
            <a:br>
              <a:rPr lang="en-AU" sz="1400" dirty="0"/>
            </a:br>
            <a:r>
              <a:rPr lang="en-AU" sz="1400" dirty="0"/>
              <a:t>     6.     Limitation of actions</a:t>
            </a:r>
            <a:br>
              <a:rPr lang="en-AU" sz="1400" dirty="0"/>
            </a:br>
            <a:r>
              <a:rPr lang="en-AU" sz="1400" dirty="0"/>
              <a:t>     7.     Commencing proceedings</a:t>
            </a:r>
            <a:br>
              <a:rPr lang="en-AU" sz="1400" dirty="0"/>
            </a:br>
            <a:r>
              <a:rPr lang="en-AU" sz="1400" dirty="0"/>
              <a:t>     8.     Service </a:t>
            </a:r>
            <a:br>
              <a:rPr lang="en-AU" sz="1400" dirty="0"/>
            </a:br>
            <a:r>
              <a:rPr lang="en-AU" sz="1400" dirty="0"/>
              <a:t>     9.     Appearance </a:t>
            </a:r>
            <a:br>
              <a:rPr lang="en-AU" sz="1400" dirty="0"/>
            </a:br>
            <a:r>
              <a:rPr lang="en-AU" sz="1400" dirty="0"/>
              <a:t>   10.     Joinder of parties and actions </a:t>
            </a:r>
            <a:br>
              <a:rPr lang="en-AU" sz="1400" dirty="0"/>
            </a:br>
            <a:r>
              <a:rPr lang="en-AU" sz="1400" dirty="0"/>
              <a:t>   11.     Group proceedings </a:t>
            </a:r>
            <a:br>
              <a:rPr lang="en-AU" sz="1400" dirty="0"/>
            </a:br>
            <a:r>
              <a:rPr lang="en-AU" sz="1400" dirty="0"/>
              <a:t>   12.     Pleadings </a:t>
            </a:r>
            <a:br>
              <a:rPr lang="en-AU" sz="1400" dirty="0"/>
            </a:br>
            <a:r>
              <a:rPr lang="en-AU" sz="1400" dirty="0"/>
              <a:t>   13.     Summary disposition </a:t>
            </a:r>
            <a:br>
              <a:rPr lang="en-AU" sz="1400" dirty="0"/>
            </a:br>
            <a:r>
              <a:rPr lang="en-AU" sz="1400" dirty="0"/>
              <a:t>   14.     Discovery</a:t>
            </a:r>
            <a:br>
              <a:rPr lang="en-AU" sz="1400" dirty="0"/>
            </a:br>
            <a:r>
              <a:rPr lang="en-AU" sz="1400" dirty="0"/>
              <a:t>   15.     Further means of obtaining evidence </a:t>
            </a:r>
            <a:br>
              <a:rPr lang="en-AU" sz="1400" dirty="0"/>
            </a:br>
            <a:r>
              <a:rPr lang="en-AU" sz="1400" dirty="0"/>
              <a:t>   16.     Affidavits </a:t>
            </a:r>
            <a:br>
              <a:rPr lang="en-AU" sz="1400" dirty="0"/>
            </a:br>
            <a:r>
              <a:rPr lang="en-AU" sz="1400" dirty="0"/>
              <a:t>   17.     Interlocutory procedures </a:t>
            </a:r>
            <a:br>
              <a:rPr lang="en-AU" sz="1400" dirty="0"/>
            </a:br>
            <a:r>
              <a:rPr lang="en-AU" sz="1400" dirty="0"/>
              <a:t>   18.     Settlement </a:t>
            </a:r>
            <a:br>
              <a:rPr lang="en-AU" sz="1400" dirty="0"/>
            </a:br>
            <a:r>
              <a:rPr lang="en-AU" sz="1400" dirty="0"/>
              <a:t>   19.     Trial </a:t>
            </a:r>
            <a:br>
              <a:rPr lang="en-AU" sz="1400" dirty="0"/>
            </a:br>
            <a:r>
              <a:rPr lang="en-AU" sz="1400" dirty="0"/>
              <a:t>   20.     Appeal and New Trial </a:t>
            </a:r>
            <a:br>
              <a:rPr lang="en-AU" sz="1400" dirty="0"/>
            </a:br>
            <a:r>
              <a:rPr lang="en-AU" sz="1400" dirty="0"/>
              <a:t>   21.     Costs </a:t>
            </a:r>
            <a:br>
              <a:rPr lang="en-AU" sz="1400" dirty="0"/>
            </a:br>
            <a:r>
              <a:rPr lang="en-AU" sz="1400" dirty="0"/>
              <a:t>   22.     Enforcement </a:t>
            </a:r>
          </a:p>
          <a:p>
            <a:endParaRPr lang="en-US" sz="1400"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4862" r="4862"/>
          <a:stretch>
            <a:fillRect/>
          </a:stretch>
        </p:blipFill>
        <p:spPr/>
      </p:pic>
    </p:spTree>
    <p:extLst>
      <p:ext uri="{BB962C8B-B14F-4D97-AF65-F5344CB8AC3E}">
        <p14:creationId xmlns:p14="http://schemas.microsoft.com/office/powerpoint/2010/main" val="3083198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Interface</a:t>
            </a:r>
            <a:endParaRPr lang="en-US" dirty="0"/>
          </a:p>
        </p:txBody>
      </p:sp>
      <p:pic>
        <p:nvPicPr>
          <p:cNvPr id="5" name="Content Placeholder 4" descr="Screen Shot 2017-03-13 at 9.09.00 pm.png"/>
          <p:cNvPicPr>
            <a:picLocks noGrp="1" noChangeAspect="1"/>
          </p:cNvPicPr>
          <p:nvPr>
            <p:ph idx="1"/>
          </p:nvPr>
        </p:nvPicPr>
        <p:blipFill>
          <a:blip r:embed="rId3" cstate="email">
            <a:extLst>
              <a:ext uri="{28A0092B-C50C-407E-A947-70E740481C1C}">
                <a14:useLocalDpi xmlns:a14="http://schemas.microsoft.com/office/drawing/2010/main" val="0"/>
              </a:ext>
            </a:extLst>
          </a:blip>
          <a:srcRect t="4591" b="4591"/>
          <a:stretch>
            <a:fillRect/>
          </a:stretch>
        </p:blipFill>
        <p:spPr/>
      </p:pic>
    </p:spTree>
    <p:extLst>
      <p:ext uri="{BB962C8B-B14F-4D97-AF65-F5344CB8AC3E}">
        <p14:creationId xmlns:p14="http://schemas.microsoft.com/office/powerpoint/2010/main" val="2273123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 Interface</a:t>
            </a:r>
            <a:endParaRPr lang="en-US" dirty="0"/>
          </a:p>
        </p:txBody>
      </p:sp>
      <p:pic>
        <p:nvPicPr>
          <p:cNvPr id="4" name="Content Placeholder 3" descr="Screen Shot 2017-03-13 at 9.10.11 pm.png"/>
          <p:cNvPicPr>
            <a:picLocks noGrp="1" noChangeAspect="1"/>
          </p:cNvPicPr>
          <p:nvPr>
            <p:ph idx="1"/>
          </p:nvPr>
        </p:nvPicPr>
        <p:blipFill>
          <a:blip r:embed="rId3">
            <a:extLst>
              <a:ext uri="{28A0092B-C50C-407E-A947-70E740481C1C}">
                <a14:useLocalDpi xmlns:a14="http://schemas.microsoft.com/office/drawing/2010/main" val="0"/>
              </a:ext>
            </a:extLst>
          </a:blip>
          <a:srcRect l="18787" r="18787"/>
          <a:stretch>
            <a:fillRect/>
          </a:stretch>
        </p:blipFill>
        <p:spPr/>
      </p:pic>
    </p:spTree>
    <p:extLst>
      <p:ext uri="{BB962C8B-B14F-4D97-AF65-F5344CB8AC3E}">
        <p14:creationId xmlns:p14="http://schemas.microsoft.com/office/powerpoint/2010/main" val="2156717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01" y="4801762"/>
            <a:ext cx="8671701" cy="867414"/>
          </a:xfrm>
        </p:spPr>
        <p:txBody>
          <a:bodyPr/>
          <a:lstStyle/>
          <a:p>
            <a:r>
              <a:rPr lang="en-US" sz="4000" dirty="0" err="1" smtClean="0"/>
              <a:t>HoloLens</a:t>
            </a:r>
            <a:r>
              <a:rPr lang="en-US" sz="4000" dirty="0" smtClean="0"/>
              <a:t> Project, </a:t>
            </a:r>
            <a:r>
              <a:rPr lang="en-US" sz="4000" dirty="0" err="1" smtClean="0"/>
              <a:t>Uni</a:t>
            </a:r>
            <a:r>
              <a:rPr lang="en-US" sz="4000" dirty="0" smtClean="0"/>
              <a:t> of Canberra</a:t>
            </a:r>
            <a:endParaRPr lang="en-US" sz="4000" dirty="0"/>
          </a:p>
        </p:txBody>
      </p:sp>
      <p:pic>
        <p:nvPicPr>
          <p:cNvPr id="5" name="Picture Placeholder 4" descr="Screen Shot 2017-03-13 at 8.56.07 pm.png"/>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7074" r="7074"/>
          <a:stretch>
            <a:fillRect/>
          </a:stretch>
        </p:blipFill>
        <p:spPr>
          <a:xfrm>
            <a:off x="1176874" y="457199"/>
            <a:ext cx="6939905" cy="4344563"/>
          </a:xfrm>
        </p:spPr>
      </p:pic>
      <p:sp>
        <p:nvSpPr>
          <p:cNvPr id="4" name="Text Placeholder 3"/>
          <p:cNvSpPr>
            <a:spLocks noGrp="1"/>
          </p:cNvSpPr>
          <p:nvPr>
            <p:ph type="body" sz="half" idx="2"/>
          </p:nvPr>
        </p:nvSpPr>
        <p:spPr>
          <a:xfrm>
            <a:off x="680571" y="5669176"/>
            <a:ext cx="7776882" cy="1188824"/>
          </a:xfrm>
        </p:spPr>
        <p:txBody>
          <a:bodyPr>
            <a:normAutofit/>
          </a:bodyPr>
          <a:lstStyle/>
          <a:p>
            <a:r>
              <a:rPr lang="en-US" sz="2400" dirty="0" smtClean="0"/>
              <a:t>Prof Robert Fitzgerald</a:t>
            </a:r>
            <a:r>
              <a:rPr lang="en-US" sz="2400" dirty="0"/>
              <a:t>, </a:t>
            </a:r>
            <a:r>
              <a:rPr lang="en-US" sz="2400" dirty="0" smtClean="0"/>
              <a:t>Director </a:t>
            </a:r>
          </a:p>
          <a:p>
            <a:r>
              <a:rPr lang="en-US" sz="2400" dirty="0" smtClean="0"/>
              <a:t>INSPIRE </a:t>
            </a:r>
            <a:r>
              <a:rPr lang="en-US" sz="2400" dirty="0"/>
              <a:t>Centre for Innovation in Education &amp; Training</a:t>
            </a:r>
          </a:p>
        </p:txBody>
      </p:sp>
    </p:spTree>
    <p:extLst>
      <p:ext uri="{BB962C8B-B14F-4D97-AF65-F5344CB8AC3E}">
        <p14:creationId xmlns:p14="http://schemas.microsoft.com/office/powerpoint/2010/main" val="386200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60699"/>
            <a:ext cx="7770813" cy="1331088"/>
          </a:xfrm>
        </p:spPr>
        <p:txBody>
          <a:bodyPr>
            <a:normAutofit fontScale="90000"/>
          </a:bodyPr>
          <a:lstStyle/>
          <a:p>
            <a:pPr lvl="0" eaLnBrk="0" fontAlgn="base" hangingPunct="0">
              <a:spcAft>
                <a:spcPct val="0"/>
              </a:spcAft>
            </a:pPr>
            <a:r>
              <a:rPr lang="en-US" altLang="en-US" sz="2400" b="1" dirty="0">
                <a:effectLst/>
                <a:latin typeface="Arial" panose="020B0604020202020204" pitchFamily="34" charset="0"/>
              </a:rPr>
              <a:t>A lesson from Pixar: It’s not about animation, </a:t>
            </a:r>
            <a:r>
              <a:rPr lang="en-US" altLang="en-US" sz="2400" b="1" dirty="0" smtClean="0">
                <a:effectLst/>
                <a:latin typeface="Arial" panose="020B0604020202020204" pitchFamily="34" charset="0"/>
              </a:rPr>
              <a:t/>
            </a:r>
            <a:br>
              <a:rPr lang="en-US" altLang="en-US" sz="2400" b="1" dirty="0" smtClean="0">
                <a:effectLst/>
                <a:latin typeface="Arial" panose="020B0604020202020204" pitchFamily="34" charset="0"/>
              </a:rPr>
            </a:br>
            <a:r>
              <a:rPr lang="en-US" altLang="en-US" sz="2400" b="1" dirty="0" smtClean="0">
                <a:effectLst/>
                <a:latin typeface="Arial" panose="020B0604020202020204" pitchFamily="34" charset="0"/>
              </a:rPr>
              <a:t>it’s </a:t>
            </a:r>
            <a:r>
              <a:rPr lang="en-US" altLang="en-US" sz="2400" b="1" dirty="0">
                <a:effectLst/>
                <a:latin typeface="Arial" panose="020B0604020202020204" pitchFamily="34" charset="0"/>
              </a:rPr>
              <a:t>about story</a:t>
            </a:r>
            <a:br>
              <a:rPr lang="en-US" altLang="en-US" sz="2400" b="1" dirty="0">
                <a:effectLst/>
                <a:latin typeface="Arial" panose="020B0604020202020204" pitchFamily="34" charset="0"/>
              </a:rPr>
            </a:br>
            <a:r>
              <a:rPr lang="en-US" altLang="en-US" sz="2400" dirty="0">
                <a:effectLst/>
                <a:latin typeface="Arial" panose="020B0604020202020204" pitchFamily="34" charset="0"/>
              </a:rPr>
              <a:t>There are examples of this same preference for a well-told story in all creative fields.</a:t>
            </a:r>
            <a:r>
              <a:rPr lang="en-US" altLang="en-US" sz="9600" dirty="0">
                <a:effectLst/>
                <a:latin typeface="Arial" panose="020B0604020202020204" pitchFamily="34" charset="0"/>
              </a:rPr>
              <a:t/>
            </a:r>
            <a:br>
              <a:rPr lang="en-US" altLang="en-US" sz="9600" dirty="0">
                <a:effectLst/>
                <a:latin typeface="Arial" panose="020B0604020202020204" pitchFamily="34" charset="0"/>
              </a:rPr>
            </a:br>
            <a:endParaRPr lang="en-AU" dirty="0"/>
          </a:p>
        </p:txBody>
      </p:sp>
      <p:sp>
        <p:nvSpPr>
          <p:cNvPr id="4" name="Rectangle 1"/>
          <p:cNvSpPr>
            <a:spLocks noGrp="1" noChangeArrowheads="1"/>
          </p:cNvSpPr>
          <p:nvPr>
            <p:ph idx="1"/>
          </p:nvPr>
        </p:nvSpPr>
        <p:spPr bwMode="auto">
          <a:xfrm>
            <a:off x="186813" y="2288772"/>
            <a:ext cx="886241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In 1995, Pixar released </a:t>
            </a:r>
            <a:r>
              <a:rPr kumimoji="0" lang="en-US" altLang="en-US" sz="1800" b="0" i="1" u="none" strike="noStrike" cap="none" normalizeH="0" baseline="0" dirty="0" smtClean="0">
                <a:ln>
                  <a:noFill/>
                </a:ln>
                <a:solidFill>
                  <a:schemeClr val="tx1"/>
                </a:solidFill>
                <a:effectLst/>
                <a:latin typeface="Arial" panose="020B0604020202020204" pitchFamily="34" charset="0"/>
              </a:rPr>
              <a:t>Toy Story</a:t>
            </a:r>
            <a:r>
              <a:rPr kumimoji="0" lang="en-US" altLang="en-US" sz="1800" b="0" i="0" u="none" strike="noStrike" cap="none" normalizeH="0" baseline="0" dirty="0" smtClean="0">
                <a:ln>
                  <a:noFill/>
                </a:ln>
                <a:solidFill>
                  <a:schemeClr val="tx1"/>
                </a:solidFill>
                <a:effectLst/>
                <a:latin typeface="Arial" panose="020B0604020202020204" pitchFamily="34" charset="0"/>
              </a:rPr>
              <a:t>, the first computer animated feature film.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And while </a:t>
            </a:r>
            <a:r>
              <a:rPr kumimoji="0" lang="en-US" altLang="en-US" sz="1800" b="0" i="1" u="none" strike="noStrike" cap="none" normalizeH="0" baseline="0" dirty="0" smtClean="0">
                <a:ln>
                  <a:noFill/>
                </a:ln>
                <a:solidFill>
                  <a:schemeClr val="tx1"/>
                </a:solidFill>
                <a:effectLst/>
                <a:latin typeface="Arial" panose="020B0604020202020204" pitchFamily="34" charset="0"/>
              </a:rPr>
              <a:t>Toy Story</a:t>
            </a:r>
            <a:r>
              <a:rPr kumimoji="0" lang="en-US" altLang="en-US" sz="1800" b="0" i="0" u="none" strike="noStrike" cap="none" normalizeH="0" baseline="0" dirty="0" smtClean="0">
                <a:ln>
                  <a:noFill/>
                </a:ln>
                <a:solidFill>
                  <a:schemeClr val="tx1"/>
                </a:solidFill>
                <a:effectLst/>
                <a:latin typeface="Arial" panose="020B0604020202020204" pitchFamily="34" charset="0"/>
              </a:rPr>
              <a:t> went on to smash box office records, Pixar had a rocky start…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The film industry thought a mainstream audience wouldn’t care enough to see an animated feature film.</a:t>
            </a:r>
            <a:r>
              <a:rPr kumimoji="0" lang="en-US" altLang="en-US" sz="1800" b="0" i="0" u="none" strike="noStrike" cap="none" normalizeH="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What they neglected to see was the power of story.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Even though animation was at its core, the Pixar team knew their success would ultimately fall on one simple thing: Their ability to tell a good story.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Ed </a:t>
            </a:r>
            <a:r>
              <a:rPr kumimoji="0" lang="en-US" altLang="en-US" sz="1800" b="0" i="0" u="none" strike="noStrike" cap="none" normalizeH="0" baseline="0" dirty="0" err="1" smtClean="0">
                <a:ln>
                  <a:noFill/>
                </a:ln>
                <a:solidFill>
                  <a:schemeClr val="tx1"/>
                </a:solidFill>
                <a:effectLst/>
                <a:latin typeface="Arial" panose="020B0604020202020204" pitchFamily="34" charset="0"/>
              </a:rPr>
              <a:t>Catmull</a:t>
            </a:r>
            <a:r>
              <a:rPr kumimoji="0" lang="en-US" altLang="en-US" sz="1800" b="0" i="0" u="none" strike="noStrike" cap="none" normalizeH="0" baseline="0" dirty="0" smtClean="0">
                <a:ln>
                  <a:noFill/>
                </a:ln>
                <a:solidFill>
                  <a:schemeClr val="tx1"/>
                </a:solidFill>
                <a:effectLst/>
                <a:latin typeface="Arial" panose="020B0604020202020204" pitchFamily="34" charset="0"/>
              </a:rPr>
              <a:t>, one of the co-founders of Pixar, </a:t>
            </a:r>
            <a:r>
              <a:rPr kumimoji="0" lang="en-US" altLang="en-US" sz="1800" b="0" i="0" u="none" strike="noStrike" cap="none" normalizeH="0" baseline="0" dirty="0" smtClean="0">
                <a:ln>
                  <a:noFill/>
                </a:ln>
                <a:solidFill>
                  <a:schemeClr val="tx1"/>
                </a:solidFill>
                <a:effectLst/>
                <a:latin typeface="Arial" panose="020B0604020202020204" pitchFamily="34" charset="0"/>
                <a:hlinkClick r:id="rId3"/>
              </a:rPr>
              <a:t>wrote in his bestselling book </a:t>
            </a:r>
            <a:r>
              <a:rPr kumimoji="0" lang="en-US" altLang="en-US" sz="1800" b="0" i="1" u="none" strike="noStrike" cap="none" normalizeH="0" baseline="0" dirty="0" smtClean="0">
                <a:ln>
                  <a:noFill/>
                </a:ln>
                <a:solidFill>
                  <a:schemeClr val="tx1"/>
                </a:solidFill>
                <a:effectLst/>
                <a:latin typeface="Arial" panose="020B0604020202020204" pitchFamily="34" charset="0"/>
                <a:hlinkClick r:id="rId3"/>
              </a:rPr>
              <a:t>Creativity, Inc</a:t>
            </a:r>
            <a:r>
              <a:rPr kumimoji="0" lang="en-US" altLang="en-US" sz="1800" b="0" i="0" u="none" strike="noStrike" cap="none" normalizeH="0" baseline="0" dirty="0" smtClean="0">
                <a:ln>
                  <a:noFill/>
                </a:ln>
                <a:solidFill>
                  <a:schemeClr val="tx1"/>
                </a:solidFill>
                <a:effectLst/>
                <a:latin typeface="Arial" panose="020B0604020202020204" pitchFamily="34" charset="0"/>
              </a:rPr>
              <a:t>. about his company’s creative process: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panose="020B0604020202020204" pitchFamily="34" charset="0"/>
              </a:rPr>
              <a:t>“For all the care you put into artistry, visual polish frequently doesn’t matter if you aren’t getting the story right.” </a:t>
            </a:r>
          </a:p>
        </p:txBody>
      </p:sp>
    </p:spTree>
    <p:extLst>
      <p:ext uri="{BB962C8B-B14F-4D97-AF65-F5344CB8AC3E}">
        <p14:creationId xmlns:p14="http://schemas.microsoft.com/office/powerpoint/2010/main" val="241029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9600" b="1" dirty="0" smtClean="0"/>
              <a:t>interface</a:t>
            </a:r>
            <a:endParaRPr lang="en-US" sz="9600" b="1" dirty="0"/>
          </a:p>
        </p:txBody>
      </p:sp>
      <p:sp>
        <p:nvSpPr>
          <p:cNvPr id="3" name="Text Placeholder 2"/>
          <p:cNvSpPr>
            <a:spLocks noGrp="1"/>
          </p:cNvSpPr>
          <p:nvPr>
            <p:ph type="body" idx="1"/>
          </p:nvPr>
        </p:nvSpPr>
        <p:spPr>
          <a:xfrm>
            <a:off x="685800" y="2756646"/>
            <a:ext cx="7770813" cy="3776973"/>
          </a:xfrm>
        </p:spPr>
        <p:txBody>
          <a:bodyPr>
            <a:normAutofit fontScale="85000" lnSpcReduction="20000"/>
          </a:bodyPr>
          <a:lstStyle/>
          <a:p>
            <a:pPr marL="342900" indent="-342900" algn="just">
              <a:buFont typeface="Arial"/>
              <a:buChar char="•"/>
            </a:pPr>
            <a:r>
              <a:rPr lang="en-US" sz="4000" dirty="0"/>
              <a:t>the place or area at which different things </a:t>
            </a:r>
            <a:r>
              <a:rPr lang="en-US" sz="4000" b="1" dirty="0"/>
              <a:t>meet</a:t>
            </a:r>
            <a:r>
              <a:rPr lang="en-US" sz="4000" dirty="0"/>
              <a:t> and </a:t>
            </a:r>
            <a:r>
              <a:rPr lang="en-US" sz="4000" b="1" dirty="0"/>
              <a:t>communicate</a:t>
            </a:r>
            <a:r>
              <a:rPr lang="en-US" sz="4000" dirty="0"/>
              <a:t> with or </a:t>
            </a:r>
            <a:r>
              <a:rPr lang="en-US" sz="4000" b="1" dirty="0"/>
              <a:t>affect</a:t>
            </a:r>
            <a:r>
              <a:rPr lang="en-US" sz="4000" dirty="0"/>
              <a:t> each other </a:t>
            </a:r>
            <a:endParaRPr lang="en-US" sz="4000" dirty="0" smtClean="0"/>
          </a:p>
          <a:p>
            <a:pPr marL="342900" indent="-342900" algn="just">
              <a:buFont typeface="Arial"/>
              <a:buChar char="•"/>
            </a:pPr>
            <a:endParaRPr lang="en-US" sz="4000" dirty="0"/>
          </a:p>
          <a:p>
            <a:pPr marL="342900" indent="-342900" algn="just">
              <a:buFont typeface="Arial"/>
              <a:buChar char="•"/>
            </a:pPr>
            <a:r>
              <a:rPr lang="en-US" sz="4000" dirty="0" smtClean="0"/>
              <a:t>a </a:t>
            </a:r>
            <a:r>
              <a:rPr lang="en-US" sz="4000" dirty="0"/>
              <a:t>system that controls </a:t>
            </a:r>
            <a:r>
              <a:rPr lang="en-US" sz="4000" b="1" dirty="0"/>
              <a:t>the way </a:t>
            </a:r>
            <a:r>
              <a:rPr lang="en-US" sz="4000" dirty="0"/>
              <a:t>information </a:t>
            </a:r>
            <a:r>
              <a:rPr lang="en-US" sz="4000" b="1" dirty="0"/>
              <a:t>is shown </a:t>
            </a:r>
            <a:r>
              <a:rPr lang="en-US" sz="4000" dirty="0"/>
              <a:t>to a computer user and the way the user is able </a:t>
            </a:r>
            <a:r>
              <a:rPr lang="en-US" sz="4000" b="1" dirty="0"/>
              <a:t>to work </a:t>
            </a:r>
            <a:r>
              <a:rPr lang="en-US" sz="4000" dirty="0"/>
              <a:t>with the computer </a:t>
            </a:r>
          </a:p>
        </p:txBody>
      </p:sp>
    </p:spTree>
    <p:extLst>
      <p:ext uri="{BB962C8B-B14F-4D97-AF65-F5344CB8AC3E}">
        <p14:creationId xmlns:p14="http://schemas.microsoft.com/office/powerpoint/2010/main" val="4287020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082" y="510988"/>
            <a:ext cx="3657600" cy="1093483"/>
          </a:xfrm>
        </p:spPr>
        <p:txBody>
          <a:bodyPr/>
          <a:lstStyle/>
          <a:p>
            <a:pPr algn="ctr"/>
            <a:r>
              <a:rPr lang="en-US" sz="4400" b="1" dirty="0" smtClean="0"/>
              <a:t>Spark Interest</a:t>
            </a:r>
            <a:endParaRPr lang="en-US" sz="4400" b="1" dirty="0"/>
          </a:p>
        </p:txBody>
      </p:sp>
      <p:pic>
        <p:nvPicPr>
          <p:cNvPr id="5" name="Picture Placeholder 4"/>
          <p:cNvPicPr>
            <a:picLocks noGrp="1" noChangeAspect="1"/>
          </p:cNvPicPr>
          <p:nvPr>
            <p:ph type="pic" idx="1"/>
          </p:nvPr>
        </p:nvPicPr>
        <p:blipFill>
          <a:blip r:embed="rId3"/>
          <a:srcRect l="650" r="650"/>
          <a:stretch>
            <a:fillRect/>
          </a:stretch>
        </p:blipFill>
        <p:spPr/>
      </p:pic>
      <p:sp>
        <p:nvSpPr>
          <p:cNvPr id="4" name="Text Placeholder 3"/>
          <p:cNvSpPr>
            <a:spLocks noGrp="1"/>
          </p:cNvSpPr>
          <p:nvPr>
            <p:ph type="body" sz="half" idx="2"/>
          </p:nvPr>
        </p:nvSpPr>
        <p:spPr>
          <a:xfrm>
            <a:off x="4799853" y="1961020"/>
            <a:ext cx="3662829" cy="4103604"/>
          </a:xfrm>
        </p:spPr>
        <p:txBody>
          <a:bodyPr>
            <a:normAutofit lnSpcReduction="10000"/>
          </a:bodyPr>
          <a:lstStyle/>
          <a:p>
            <a:pPr marL="342900" indent="-342900" algn="just">
              <a:buFont typeface="Arial"/>
              <a:buChar char="•"/>
            </a:pPr>
            <a:r>
              <a:rPr lang="en-US" sz="2400" dirty="0" smtClean="0"/>
              <a:t>Curriculum design is shifting from a text-based framework to a subject-story frame</a:t>
            </a:r>
          </a:p>
          <a:p>
            <a:pPr marL="342900" indent="-342900" algn="just">
              <a:buFont typeface="Arial"/>
              <a:buChar char="•"/>
            </a:pPr>
            <a:r>
              <a:rPr lang="en-US" sz="2400" dirty="0" smtClean="0"/>
              <a:t>How to generate the time and attention necessary for real learning to occur</a:t>
            </a:r>
          </a:p>
          <a:p>
            <a:pPr marL="342900" indent="-342900" algn="just">
              <a:buFont typeface="Arial"/>
              <a:buChar char="•"/>
            </a:pPr>
            <a:r>
              <a:rPr lang="en-US" sz="2400" dirty="0" smtClean="0"/>
              <a:t>Helping our Students </a:t>
            </a:r>
            <a:r>
              <a:rPr lang="en-US" sz="2400" b="1" dirty="0" smtClean="0"/>
              <a:t>TO WANT TO KNOW</a:t>
            </a:r>
            <a:endParaRPr lang="en-US" sz="2400" b="1" dirty="0"/>
          </a:p>
        </p:txBody>
      </p:sp>
    </p:spTree>
    <p:extLst>
      <p:ext uri="{BB962C8B-B14F-4D97-AF65-F5344CB8AC3E}">
        <p14:creationId xmlns:p14="http://schemas.microsoft.com/office/powerpoint/2010/main" val="3929662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8946"/>
            <a:ext cx="7770813" cy="1279542"/>
          </a:xfrm>
        </p:spPr>
        <p:txBody>
          <a:bodyPr/>
          <a:lstStyle/>
          <a:p>
            <a:r>
              <a:rPr lang="en-US" dirty="0" smtClean="0"/>
              <a:t>Story interface 1</a:t>
            </a:r>
            <a:endParaRPr lang="en-US" dirty="0"/>
          </a:p>
        </p:txBody>
      </p:sp>
      <p:pic>
        <p:nvPicPr>
          <p:cNvPr id="5" name="Content Placeholder 4" descr="Screen Shot 2016-09-08 at 7.16.07 am.png"/>
          <p:cNvPicPr>
            <a:picLocks noGrp="1" noChangeAspect="1"/>
          </p:cNvPicPr>
          <p:nvPr>
            <p:ph idx="1"/>
          </p:nvPr>
        </p:nvPicPr>
        <p:blipFill>
          <a:blip r:embed="rId3">
            <a:extLst>
              <a:ext uri="{28A0092B-C50C-407E-A947-70E740481C1C}">
                <a14:useLocalDpi xmlns:a14="http://schemas.microsoft.com/office/drawing/2010/main" val="0"/>
              </a:ext>
            </a:extLst>
          </a:blip>
          <a:srcRect t="-38726" b="-38726"/>
          <a:stretch>
            <a:fillRect/>
          </a:stretch>
        </p:blipFill>
        <p:spPr/>
      </p:pic>
    </p:spTree>
    <p:extLst>
      <p:ext uri="{BB962C8B-B14F-4D97-AF65-F5344CB8AC3E}">
        <p14:creationId xmlns:p14="http://schemas.microsoft.com/office/powerpoint/2010/main" val="2483927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Content to Subject</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descr="124534.jpg"/>
          <p:cNvPicPr>
            <a:picLocks noGrp="1" noChangeAspect="1"/>
          </p:cNvPicPr>
          <p:nvPr/>
        </p:nvPicPr>
        <p:blipFill>
          <a:blip r:embed="rId3">
            <a:extLst>
              <a:ext uri="{28A0092B-C50C-407E-A947-70E740481C1C}">
                <a14:useLocalDpi xmlns:a14="http://schemas.microsoft.com/office/drawing/2010/main" val="0"/>
              </a:ext>
            </a:extLst>
          </a:blip>
          <a:srcRect l="2085" r="2085"/>
          <a:stretch>
            <a:fillRect/>
          </a:stretch>
        </p:blipFill>
        <p:spPr>
          <a:xfrm>
            <a:off x="552229" y="1550895"/>
            <a:ext cx="3745451" cy="4909106"/>
          </a:xfrm>
          <a:prstGeom prst="rect">
            <a:avLst/>
          </a:prstGeom>
          <a:solidFill>
            <a:schemeClr val="bg1">
              <a:lumMod val="85000"/>
            </a:schemeClr>
          </a:solidFill>
        </p:spPr>
      </p:pic>
      <p:pic>
        <p:nvPicPr>
          <p:cNvPr id="6" name="Picture 5" descr="124534.jpg"/>
          <p:cNvPicPr>
            <a:picLocks noGrp="1" noChangeAspect="1"/>
          </p:cNvPicPr>
          <p:nvPr/>
        </p:nvPicPr>
        <p:blipFill>
          <a:blip r:embed="rId4">
            <a:extLst>
              <a:ext uri="{28A0092B-C50C-407E-A947-70E740481C1C}">
                <a14:useLocalDpi xmlns:a14="http://schemas.microsoft.com/office/drawing/2010/main" val="0"/>
              </a:ext>
            </a:extLst>
          </a:blip>
          <a:srcRect t="8108" b="8108"/>
          <a:stretch>
            <a:fillRect/>
          </a:stretch>
        </p:blipFill>
        <p:spPr>
          <a:xfrm>
            <a:off x="4454652" y="1550896"/>
            <a:ext cx="4141720" cy="4909106"/>
          </a:xfrm>
          <a:prstGeom prst="rect">
            <a:avLst/>
          </a:prstGeom>
          <a:solidFill>
            <a:schemeClr val="bg1">
              <a:lumMod val="85000"/>
            </a:schemeClr>
          </a:solidFill>
        </p:spPr>
      </p:pic>
    </p:spTree>
    <p:extLst>
      <p:ext uri="{BB962C8B-B14F-4D97-AF65-F5344CB8AC3E}">
        <p14:creationId xmlns:p14="http://schemas.microsoft.com/office/powerpoint/2010/main" val="316446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4474"/>
            <a:ext cx="8002881" cy="1226278"/>
          </a:xfrm>
        </p:spPr>
        <p:txBody>
          <a:bodyPr>
            <a:normAutofit fontScale="90000"/>
          </a:bodyPr>
          <a:lstStyle/>
          <a:p>
            <a:r>
              <a:rPr lang="en-US" b="1" dirty="0" smtClean="0"/>
              <a:t>Trigger: Property Subject Story</a:t>
            </a:r>
            <a:endParaRPr lang="en-US" dirty="0"/>
          </a:p>
        </p:txBody>
      </p:sp>
      <p:pic>
        <p:nvPicPr>
          <p:cNvPr id="4" name="The Secret River extended trai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68361" y="1520751"/>
            <a:ext cx="8020320" cy="4557017"/>
          </a:xfrm>
        </p:spPr>
      </p:pic>
    </p:spTree>
    <p:extLst>
      <p:ext uri="{BB962C8B-B14F-4D97-AF65-F5344CB8AC3E}">
        <p14:creationId xmlns:p14="http://schemas.microsoft.com/office/powerpoint/2010/main" val="3663559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Story Subject of Study</a:t>
            </a:r>
            <a:endParaRPr lang="en-US" dirty="0"/>
          </a:p>
        </p:txBody>
      </p:sp>
      <p:sp>
        <p:nvSpPr>
          <p:cNvPr id="3" name="Subtitle 2"/>
          <p:cNvSpPr>
            <a:spLocks noGrp="1"/>
          </p:cNvSpPr>
          <p:nvPr>
            <p:ph type="subTitle" idx="1"/>
          </p:nvPr>
        </p:nvSpPr>
        <p:spPr>
          <a:xfrm>
            <a:off x="326571" y="5412805"/>
            <a:ext cx="8456892" cy="919051"/>
          </a:xfrm>
        </p:spPr>
        <p:txBody>
          <a:bodyPr>
            <a:noAutofit/>
          </a:bodyPr>
          <a:lstStyle/>
          <a:p>
            <a:pPr algn="just"/>
            <a:r>
              <a:rPr lang="en-US" sz="2400" dirty="0" smtClean="0"/>
              <a:t>Theory and story are woven together creating an ever-evolving spiral of understanding between lived experience and theory</a:t>
            </a:r>
            <a:endParaRPr lang="en-US" sz="2400" dirty="0"/>
          </a:p>
        </p:txBody>
      </p:sp>
      <p:sp>
        <p:nvSpPr>
          <p:cNvPr id="4" name="Picture Placeholder 3"/>
          <p:cNvSpPr>
            <a:spLocks noGrp="1"/>
          </p:cNvSpPr>
          <p:nvPr>
            <p:ph type="pic" sz="quarter" idx="13"/>
          </p:nvPr>
        </p:nvSpPr>
        <p:spPr/>
      </p:sp>
      <p:pic>
        <p:nvPicPr>
          <p:cNvPr id="5" name="Picture 4" descr="124534.jpg"/>
          <p:cNvPicPr>
            <a:picLocks noGrp="1" noChangeAspect="1"/>
          </p:cNvPicPr>
          <p:nvPr/>
        </p:nvPicPr>
        <p:blipFill>
          <a:blip r:embed="rId3">
            <a:extLst>
              <a:ext uri="{28A0092B-C50C-407E-A947-70E740481C1C}">
                <a14:useLocalDpi xmlns:a14="http://schemas.microsoft.com/office/drawing/2010/main" val="0"/>
              </a:ext>
            </a:extLst>
          </a:blip>
          <a:srcRect t="8108" b="8108"/>
          <a:stretch>
            <a:fillRect/>
          </a:stretch>
        </p:blipFill>
        <p:spPr>
          <a:xfrm rot="21427742">
            <a:off x="1784736" y="252819"/>
            <a:ext cx="5558217" cy="3877619"/>
          </a:xfrm>
          <a:prstGeom prst="rect">
            <a:avLst/>
          </a:prstGeom>
          <a:solidFill>
            <a:schemeClr val="bg1">
              <a:lumMod val="85000"/>
            </a:schemeClr>
          </a:solidFill>
        </p:spPr>
      </p:pic>
    </p:spTree>
    <p:extLst>
      <p:ext uri="{BB962C8B-B14F-4D97-AF65-F5344CB8AC3E}">
        <p14:creationId xmlns:p14="http://schemas.microsoft.com/office/powerpoint/2010/main" val="960817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477" y="4267200"/>
            <a:ext cx="8447666" cy="977153"/>
          </a:xfrm>
        </p:spPr>
        <p:txBody>
          <a:bodyPr/>
          <a:lstStyle/>
          <a:p>
            <a:r>
              <a:rPr lang="en-US" dirty="0" smtClean="0"/>
              <a:t>Narrative arc </a:t>
            </a:r>
            <a:r>
              <a:rPr lang="en-US" dirty="0" smtClean="0">
                <a:latin typeface="Wingdings"/>
                <a:ea typeface="Wingdings"/>
                <a:cs typeface="Wingdings"/>
                <a:sym typeface="Wingdings"/>
              </a:rPr>
              <a:t></a:t>
            </a:r>
            <a:r>
              <a:rPr lang="en-US" dirty="0" smtClean="0"/>
              <a:t> native title</a:t>
            </a:r>
            <a:endParaRPr lang="en-US" dirty="0"/>
          </a:p>
        </p:txBody>
      </p:sp>
      <p:sp>
        <p:nvSpPr>
          <p:cNvPr id="3" name="Subtitle 2"/>
          <p:cNvSpPr>
            <a:spLocks noGrp="1"/>
          </p:cNvSpPr>
          <p:nvPr>
            <p:ph type="subTitle" idx="1"/>
          </p:nvPr>
        </p:nvSpPr>
        <p:spPr>
          <a:xfrm>
            <a:off x="326571" y="5415090"/>
            <a:ext cx="8327572" cy="916766"/>
          </a:xfrm>
        </p:spPr>
        <p:txBody>
          <a:bodyPr>
            <a:noAutofit/>
          </a:bodyPr>
          <a:lstStyle/>
          <a:p>
            <a:r>
              <a:rPr lang="en-US" sz="3200" dirty="0" smtClean="0"/>
              <a:t>Story is interactive, collaborative, reciprocal</a:t>
            </a:r>
          </a:p>
        </p:txBody>
      </p:sp>
      <p:pic>
        <p:nvPicPr>
          <p:cNvPr id="6" name="Picture Placeholder 5"/>
          <p:cNvPicPr>
            <a:picLocks noGrp="1" noChangeAspect="1"/>
          </p:cNvPicPr>
          <p:nvPr>
            <p:ph type="pic" sz="quarter" idx="13"/>
          </p:nvPr>
        </p:nvPicPr>
        <p:blipFill>
          <a:blip r:embed="rId3"/>
          <a:srcRect t="1560" b="1560"/>
          <a:stretch>
            <a:fillRect/>
          </a:stretch>
        </p:blipFill>
        <p:spPr/>
      </p:pic>
    </p:spTree>
    <p:extLst>
      <p:ext uri="{BB962C8B-B14F-4D97-AF65-F5344CB8AC3E}">
        <p14:creationId xmlns:p14="http://schemas.microsoft.com/office/powerpoint/2010/main" val="2435302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8946"/>
            <a:ext cx="7770813" cy="1279542"/>
          </a:xfrm>
        </p:spPr>
        <p:txBody>
          <a:bodyPr/>
          <a:lstStyle/>
          <a:p>
            <a:r>
              <a:rPr lang="en-US" dirty="0" smtClean="0"/>
              <a:t>Story interface 2</a:t>
            </a:r>
            <a:endParaRPr lang="en-US" dirty="0"/>
          </a:p>
        </p:txBody>
      </p:sp>
      <p:pic>
        <p:nvPicPr>
          <p:cNvPr id="4" name="Content Placeholder 3" descr="Screen Shot 2016-09-08 at 7.49.20 am.png"/>
          <p:cNvPicPr>
            <a:picLocks noGrp="1" noChangeAspect="1"/>
          </p:cNvPicPr>
          <p:nvPr>
            <p:ph idx="1"/>
          </p:nvPr>
        </p:nvPicPr>
        <p:blipFill>
          <a:blip r:embed="rId3">
            <a:extLst>
              <a:ext uri="{28A0092B-C50C-407E-A947-70E740481C1C}">
                <a14:useLocalDpi xmlns:a14="http://schemas.microsoft.com/office/drawing/2010/main" val="0"/>
              </a:ext>
            </a:extLst>
          </a:blip>
          <a:srcRect t="-28780" b="-28780"/>
          <a:stretch>
            <a:fillRect/>
          </a:stretch>
        </p:blipFill>
        <p:spPr/>
      </p:pic>
    </p:spTree>
    <p:extLst>
      <p:ext uri="{BB962C8B-B14F-4D97-AF65-F5344CB8AC3E}">
        <p14:creationId xmlns:p14="http://schemas.microsoft.com/office/powerpoint/2010/main" val="987648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Tailored learning…</a:t>
            </a:r>
            <a:endParaRPr lang="en-US" dirty="0"/>
          </a:p>
        </p:txBody>
      </p:sp>
      <p:pic>
        <p:nvPicPr>
          <p:cNvPr id="5" name="Picture Placeholder 4" descr="Screen Shot 2017-03-13 at 10.48.59 pm.pn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39094" r="-39094"/>
          <a:stretch/>
        </p:blipFill>
        <p:spPr>
          <a:xfrm>
            <a:off x="-794" y="1354238"/>
            <a:ext cx="9144000" cy="5243331"/>
          </a:xfrm>
        </p:spPr>
      </p:pic>
      <p:sp>
        <p:nvSpPr>
          <p:cNvPr id="7" name="TextBox 6"/>
          <p:cNvSpPr txBox="1"/>
          <p:nvPr/>
        </p:nvSpPr>
        <p:spPr>
          <a:xfrm>
            <a:off x="-4459732" y="2230496"/>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85740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615" y="3762374"/>
            <a:ext cx="7662985" cy="1024549"/>
          </a:xfrm>
        </p:spPr>
        <p:txBody>
          <a:bodyPr/>
          <a:lstStyle/>
          <a:p>
            <a:r>
              <a:rPr lang="en-US" sz="4400" dirty="0" smtClean="0"/>
              <a:t>Initiation into the Discipline</a:t>
            </a:r>
            <a:endParaRPr lang="en-US" sz="4400" dirty="0"/>
          </a:p>
        </p:txBody>
      </p:sp>
      <p:sp>
        <p:nvSpPr>
          <p:cNvPr id="3" name="Text Placeholder 2"/>
          <p:cNvSpPr>
            <a:spLocks noGrp="1"/>
          </p:cNvSpPr>
          <p:nvPr>
            <p:ph type="body" sz="half" idx="2"/>
          </p:nvPr>
        </p:nvSpPr>
        <p:spPr>
          <a:xfrm>
            <a:off x="234462" y="4928736"/>
            <a:ext cx="8909537" cy="1694802"/>
          </a:xfrm>
        </p:spPr>
        <p:txBody>
          <a:bodyPr>
            <a:noAutofit/>
          </a:bodyPr>
          <a:lstStyle/>
          <a:p>
            <a:pPr marL="342900" indent="-342900" algn="l">
              <a:buFont typeface="Arial"/>
              <a:buChar char="•"/>
            </a:pPr>
            <a:r>
              <a:rPr lang="en-US" sz="3200" dirty="0"/>
              <a:t>S</a:t>
            </a:r>
            <a:r>
              <a:rPr lang="en-US" sz="3200" dirty="0" smtClean="0"/>
              <a:t>tudent’s own story: purpose and discovery</a:t>
            </a:r>
          </a:p>
          <a:p>
            <a:pPr marL="342900" indent="-342900" algn="l">
              <a:buFont typeface="Arial"/>
              <a:buChar char="•"/>
            </a:pPr>
            <a:r>
              <a:rPr lang="en-US" sz="3200" dirty="0" smtClean="0"/>
              <a:t>Mapping the journey by e-portfolio</a:t>
            </a:r>
          </a:p>
          <a:p>
            <a:pPr marL="342900" indent="-342900" algn="l">
              <a:buFont typeface="Arial"/>
              <a:buChar char="•"/>
            </a:pPr>
            <a:r>
              <a:rPr lang="en-US" sz="3200" dirty="0" smtClean="0"/>
              <a:t>Mentoring support </a:t>
            </a:r>
            <a:r>
              <a:rPr lang="en-US" sz="3200" dirty="0" smtClean="0">
                <a:latin typeface="Wingdings"/>
                <a:ea typeface="Wingdings"/>
                <a:cs typeface="Wingdings"/>
                <a:sym typeface="Wingdings"/>
              </a:rPr>
              <a:t> </a:t>
            </a:r>
            <a:r>
              <a:rPr lang="en-US" sz="3200" dirty="0" smtClean="0">
                <a:ea typeface="Wingdings"/>
                <a:cs typeface="Wingdings"/>
                <a:sym typeface="Wingdings"/>
              </a:rPr>
              <a:t>we need law’s heroes!</a:t>
            </a:r>
            <a:endParaRPr lang="en-US" sz="3200" dirty="0"/>
          </a:p>
        </p:txBody>
      </p:sp>
      <p:pic>
        <p:nvPicPr>
          <p:cNvPr id="5" name="Picture Placeholder 4" descr="herojourney.jpg"/>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794" r="-1025"/>
          <a:stretch/>
        </p:blipFill>
        <p:spPr>
          <a:xfrm rot="232774">
            <a:off x="2286537" y="269779"/>
            <a:ext cx="4613730" cy="3508566"/>
          </a:xfrm>
          <a:prstGeom prst="rect">
            <a:avLst/>
          </a:prstGeom>
        </p:spPr>
      </p:pic>
    </p:spTree>
    <p:extLst>
      <p:ext uri="{BB962C8B-B14F-4D97-AF65-F5344CB8AC3E}">
        <p14:creationId xmlns:p14="http://schemas.microsoft.com/office/powerpoint/2010/main" val="3035652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9600" dirty="0" smtClean="0"/>
              <a:t>design</a:t>
            </a:r>
            <a:endParaRPr lang="en-US" sz="9600" dirty="0"/>
          </a:p>
        </p:txBody>
      </p:sp>
      <p:pic>
        <p:nvPicPr>
          <p:cNvPr id="2050" name="Picture 2" descr="https://cdn-images-1.medium.com/max/1000/1*pV0lklX6GQi6PRFkSlFudA.jpe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786606" y="1868488"/>
            <a:ext cx="75692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57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121023"/>
            <a:ext cx="7770813" cy="894977"/>
          </a:xfrm>
        </p:spPr>
        <p:txBody>
          <a:bodyPr>
            <a:noAutofit/>
          </a:bodyPr>
          <a:lstStyle/>
          <a:p>
            <a:r>
              <a:rPr lang="en-US" sz="8000" dirty="0" smtClean="0"/>
              <a:t>design</a:t>
            </a:r>
            <a:endParaRPr lang="en-US" sz="8000" dirty="0"/>
          </a:p>
        </p:txBody>
      </p:sp>
      <p:pic>
        <p:nvPicPr>
          <p:cNvPr id="2" name="NicholasGru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362" y="1174044"/>
            <a:ext cx="8721993" cy="4952119"/>
          </a:xfrm>
        </p:spPr>
      </p:pic>
    </p:spTree>
    <p:extLst>
      <p:ext uri="{BB962C8B-B14F-4D97-AF65-F5344CB8AC3E}">
        <p14:creationId xmlns:p14="http://schemas.microsoft.com/office/powerpoint/2010/main" val="709132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8946"/>
            <a:ext cx="7770813" cy="1279542"/>
          </a:xfrm>
        </p:spPr>
        <p:txBody>
          <a:bodyPr/>
          <a:lstStyle/>
          <a:p>
            <a:r>
              <a:rPr lang="en-US" dirty="0" smtClean="0"/>
              <a:t>Traditional interface</a:t>
            </a:r>
            <a:endParaRPr lang="en-US" dirty="0"/>
          </a:p>
        </p:txBody>
      </p:sp>
      <p:pic>
        <p:nvPicPr>
          <p:cNvPr id="7" name="Content Placeholder 6" descr="Screen Shot 2016-09-06 at 7.52.41 am.png"/>
          <p:cNvPicPr>
            <a:picLocks noGrp="1" noChangeAspect="1"/>
          </p:cNvPicPr>
          <p:nvPr>
            <p:ph idx="1"/>
          </p:nvPr>
        </p:nvPicPr>
        <p:blipFill>
          <a:blip r:embed="rId3" cstate="email">
            <a:extLst>
              <a:ext uri="{28A0092B-C50C-407E-A947-70E740481C1C}">
                <a14:useLocalDpi xmlns:a14="http://schemas.microsoft.com/office/drawing/2010/main" val="0"/>
              </a:ext>
            </a:extLst>
          </a:blip>
          <a:srcRect t="-38927" b="-38927"/>
          <a:stretch>
            <a:fillRect/>
          </a:stretch>
        </p:blipFill>
        <p:spPr>
          <a:xfrm>
            <a:off x="685800" y="1868488"/>
            <a:ext cx="7770813" cy="4257675"/>
          </a:xfrm>
          <a:prstGeom prst="rect">
            <a:avLst/>
          </a:prstGeom>
        </p:spPr>
      </p:pic>
    </p:spTree>
    <p:extLst>
      <p:ext uri="{BB962C8B-B14F-4D97-AF65-F5344CB8AC3E}">
        <p14:creationId xmlns:p14="http://schemas.microsoft.com/office/powerpoint/2010/main" val="9294585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983374"/>
          </a:xfrm>
        </p:spPr>
        <p:txBody>
          <a:bodyPr/>
          <a:lstStyle/>
          <a:p>
            <a:r>
              <a:rPr lang="en-AU" dirty="0" smtClean="0"/>
              <a:t>Reading Text</a:t>
            </a:r>
            <a:endParaRPr lang="en-AU"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3173" y="1639614"/>
            <a:ext cx="4367048" cy="3026979"/>
          </a:xfrm>
        </p:spPr>
      </p:pic>
      <p:sp>
        <p:nvSpPr>
          <p:cNvPr id="4" name="Text Placeholder 3"/>
          <p:cNvSpPr>
            <a:spLocks noGrp="1"/>
          </p:cNvSpPr>
          <p:nvPr>
            <p:ph type="body" sz="half" idx="2"/>
          </p:nvPr>
        </p:nvSpPr>
        <p:spPr>
          <a:xfrm>
            <a:off x="236483" y="2427889"/>
            <a:ext cx="4080022" cy="3287111"/>
          </a:xfrm>
        </p:spPr>
        <p:txBody>
          <a:bodyPr>
            <a:normAutofit/>
          </a:bodyPr>
          <a:lstStyle/>
          <a:p>
            <a:pPr marL="285750" indent="-285750">
              <a:buFont typeface="Arial" panose="020B0604020202020204" pitchFamily="34" charset="0"/>
              <a:buChar char="•"/>
            </a:pPr>
            <a:r>
              <a:rPr lang="en-AU" sz="2400" dirty="0" smtClean="0"/>
              <a:t>90/130 hours (or 70%)</a:t>
            </a:r>
          </a:p>
          <a:p>
            <a:pPr marL="285750" indent="-285750">
              <a:buFont typeface="Arial" panose="020B0604020202020204" pitchFamily="34" charset="0"/>
              <a:buChar char="•"/>
            </a:pPr>
            <a:r>
              <a:rPr lang="en-AU" sz="2400" dirty="0" smtClean="0"/>
              <a:t>How does Law School add value?</a:t>
            </a:r>
          </a:p>
          <a:p>
            <a:pPr marL="742950" lvl="1" indent="-285750">
              <a:buFont typeface="Arial" panose="020B0604020202020204" pitchFamily="34" charset="0"/>
              <a:buChar char="•"/>
            </a:pPr>
            <a:r>
              <a:rPr lang="en-AU" sz="2400" dirty="0"/>
              <a:t>c</a:t>
            </a:r>
            <a:r>
              <a:rPr lang="en-AU" sz="2400" dirty="0" smtClean="0"/>
              <a:t>hooses text</a:t>
            </a:r>
          </a:p>
          <a:p>
            <a:pPr marL="742950" lvl="1" indent="-285750">
              <a:buFont typeface="Arial" panose="020B0604020202020204" pitchFamily="34" charset="0"/>
              <a:buChar char="•"/>
            </a:pPr>
            <a:r>
              <a:rPr lang="en-AU" sz="2400" dirty="0"/>
              <a:t>s</a:t>
            </a:r>
            <a:r>
              <a:rPr lang="en-AU" sz="2400" dirty="0" smtClean="0"/>
              <a:t>ets weekly readings</a:t>
            </a:r>
            <a:endParaRPr lang="en-AU" sz="2400" dirty="0"/>
          </a:p>
        </p:txBody>
      </p:sp>
    </p:spTree>
    <p:extLst>
      <p:ext uri="{BB962C8B-B14F-4D97-AF65-F5344CB8AC3E}">
        <p14:creationId xmlns:p14="http://schemas.microsoft.com/office/powerpoint/2010/main" val="3898104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6759" y="969264"/>
            <a:ext cx="3231931" cy="1161288"/>
          </a:xfrm>
        </p:spPr>
        <p:txBody>
          <a:bodyPr/>
          <a:lstStyle/>
          <a:p>
            <a:r>
              <a:rPr lang="en-AU" dirty="0" smtClean="0"/>
              <a:t>Lecture</a:t>
            </a:r>
            <a:endParaRPr lang="en-AU" dirty="0"/>
          </a:p>
        </p:txBody>
      </p:sp>
      <p:pic>
        <p:nvPicPr>
          <p:cNvPr id="5" name="Picture Placeholder 4"/>
          <p:cNvPicPr>
            <a:picLocks noGrp="1" noChangeAspect="1"/>
          </p:cNvPicPr>
          <p:nvPr>
            <p:ph type="pic" idx="1"/>
          </p:nvPr>
        </p:nvPicPr>
        <p:blipFill rotWithShape="1">
          <a:blip r:embed="rId3" cstate="email">
            <a:extLst>
              <a:ext uri="{28A0092B-C50C-407E-A947-70E740481C1C}">
                <a14:useLocalDpi xmlns:a14="http://schemas.microsoft.com/office/drawing/2010/main" val="0"/>
              </a:ext>
            </a:extLst>
          </a:blip>
          <a:srcRect l="18400" r="569"/>
          <a:stretch/>
        </p:blipFill>
        <p:spPr>
          <a:xfrm>
            <a:off x="551793" y="969264"/>
            <a:ext cx="4792718" cy="5095359"/>
          </a:xfrm>
        </p:spPr>
      </p:pic>
      <p:sp>
        <p:nvSpPr>
          <p:cNvPr id="4" name="Text Placeholder 3"/>
          <p:cNvSpPr>
            <a:spLocks noGrp="1"/>
          </p:cNvSpPr>
          <p:nvPr>
            <p:ph type="body" sz="half" idx="2"/>
          </p:nvPr>
        </p:nvSpPr>
        <p:spPr>
          <a:xfrm>
            <a:off x="5470635" y="2130552"/>
            <a:ext cx="3665210" cy="3584448"/>
          </a:xfrm>
        </p:spPr>
        <p:txBody>
          <a:bodyPr/>
          <a:lstStyle/>
          <a:p>
            <a:pPr marL="285750" indent="-285750">
              <a:buFont typeface="Arial" panose="020B0604020202020204" pitchFamily="34" charset="0"/>
              <a:buChar char="•"/>
            </a:pPr>
            <a:r>
              <a:rPr lang="en-AU" sz="2400" dirty="0" smtClean="0"/>
              <a:t>26/130 </a:t>
            </a:r>
            <a:r>
              <a:rPr lang="en-AU" sz="2400" dirty="0"/>
              <a:t>hours (or </a:t>
            </a:r>
            <a:r>
              <a:rPr lang="en-AU" sz="2400" dirty="0" smtClean="0"/>
              <a:t>20</a:t>
            </a:r>
            <a:r>
              <a:rPr lang="en-AU" sz="2400" dirty="0"/>
              <a:t>%)</a:t>
            </a:r>
          </a:p>
          <a:p>
            <a:pPr marL="285750" indent="-285750">
              <a:buFont typeface="Arial" panose="020B0604020202020204" pitchFamily="34" charset="0"/>
              <a:buChar char="•"/>
            </a:pPr>
            <a:r>
              <a:rPr lang="en-AU" sz="2400" dirty="0"/>
              <a:t>How does Law School add value?</a:t>
            </a:r>
          </a:p>
          <a:p>
            <a:pPr marL="628650" lvl="1" indent="-171450">
              <a:buFont typeface="Arial" panose="020B0604020202020204" pitchFamily="34" charset="0"/>
              <a:buChar char="•"/>
            </a:pPr>
            <a:r>
              <a:rPr lang="en-AU" sz="2400" dirty="0" err="1"/>
              <a:t>p</a:t>
            </a:r>
            <a:r>
              <a:rPr lang="en-AU" sz="2400" dirty="0" err="1" smtClean="0"/>
              <a:t>owerpoint</a:t>
            </a:r>
            <a:r>
              <a:rPr lang="en-AU" sz="2400" dirty="0" smtClean="0"/>
              <a:t>; and</a:t>
            </a:r>
            <a:endParaRPr lang="en-AU" sz="2400" dirty="0"/>
          </a:p>
          <a:p>
            <a:pPr marL="628650" lvl="1" indent="-171450">
              <a:buFont typeface="Arial" panose="020B0604020202020204" pitchFamily="34" charset="0"/>
              <a:buChar char="•"/>
            </a:pPr>
            <a:r>
              <a:rPr lang="en-AU" sz="2400" dirty="0"/>
              <a:t>m</a:t>
            </a:r>
            <a:r>
              <a:rPr lang="en-AU" sz="2400" dirty="0" smtClean="0"/>
              <a:t>ore or less interesting academic</a:t>
            </a:r>
            <a:endParaRPr lang="en-AU" sz="2400" dirty="0"/>
          </a:p>
          <a:p>
            <a:endParaRPr lang="en-AU" dirty="0"/>
          </a:p>
        </p:txBody>
      </p:sp>
    </p:spTree>
    <p:extLst>
      <p:ext uri="{BB962C8B-B14F-4D97-AF65-F5344CB8AC3E}">
        <p14:creationId xmlns:p14="http://schemas.microsoft.com/office/powerpoint/2010/main" val="1740516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Tutorial</a:t>
            </a:r>
            <a:endParaRPr lang="en-AU"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7694" r="7694"/>
          <a:stretch>
            <a:fillRect/>
          </a:stretch>
        </p:blipFill>
        <p:spPr/>
      </p:pic>
      <p:sp>
        <p:nvSpPr>
          <p:cNvPr id="4" name="Text Placeholder 3"/>
          <p:cNvSpPr>
            <a:spLocks noGrp="1"/>
          </p:cNvSpPr>
          <p:nvPr>
            <p:ph type="body" sz="half" idx="2"/>
          </p:nvPr>
        </p:nvSpPr>
        <p:spPr>
          <a:xfrm>
            <a:off x="3011214" y="5181599"/>
            <a:ext cx="5446238" cy="1392622"/>
          </a:xfrm>
        </p:spPr>
        <p:txBody>
          <a:bodyPr/>
          <a:lstStyle/>
          <a:p>
            <a:pPr marL="285750" indent="-285750" algn="l">
              <a:buFont typeface="Arial" panose="020B0604020202020204" pitchFamily="34" charset="0"/>
              <a:buChar char="•"/>
            </a:pPr>
            <a:r>
              <a:rPr lang="en-AU" dirty="0" smtClean="0"/>
              <a:t>13/130  hours (or 10%)</a:t>
            </a:r>
          </a:p>
          <a:p>
            <a:pPr marL="285750" indent="-285750" algn="l">
              <a:buFont typeface="Arial" panose="020B0604020202020204" pitchFamily="34" charset="0"/>
              <a:buChar char="•"/>
            </a:pPr>
            <a:r>
              <a:rPr lang="en-AU" dirty="0"/>
              <a:t>How does Law School add value?</a:t>
            </a:r>
          </a:p>
          <a:p>
            <a:pPr marL="742950" lvl="1" indent="-285750">
              <a:buFont typeface="Arial" panose="020B0604020202020204" pitchFamily="34" charset="0"/>
              <a:buChar char="•"/>
            </a:pPr>
            <a:r>
              <a:rPr lang="en-AU" sz="1600" dirty="0" smtClean="0"/>
              <a:t>Devising problems; </a:t>
            </a:r>
            <a:r>
              <a:rPr lang="en-AU" sz="1600" dirty="0"/>
              <a:t>and</a:t>
            </a:r>
          </a:p>
          <a:p>
            <a:pPr marL="742950" lvl="1" indent="-285750">
              <a:buFont typeface="Arial" panose="020B0604020202020204" pitchFamily="34" charset="0"/>
              <a:buChar char="•"/>
            </a:pPr>
            <a:r>
              <a:rPr lang="en-AU" sz="1600" dirty="0" smtClean="0"/>
              <a:t>Encouraging discussion</a:t>
            </a:r>
            <a:endParaRPr lang="en-AU" sz="1600" dirty="0"/>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AU" dirty="0"/>
          </a:p>
        </p:txBody>
      </p:sp>
    </p:spTree>
    <p:extLst>
      <p:ext uri="{BB962C8B-B14F-4D97-AF65-F5344CB8AC3E}">
        <p14:creationId xmlns:p14="http://schemas.microsoft.com/office/powerpoint/2010/main" val="279744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proposition</a:t>
            </a:r>
            <a:endParaRPr lang="en-US" dirty="0"/>
          </a:p>
        </p:txBody>
      </p:sp>
      <p:sp>
        <p:nvSpPr>
          <p:cNvPr id="3" name="Content Placeholder 2"/>
          <p:cNvSpPr>
            <a:spLocks noGrp="1"/>
          </p:cNvSpPr>
          <p:nvPr>
            <p:ph idx="1"/>
          </p:nvPr>
        </p:nvSpPr>
        <p:spPr>
          <a:xfrm>
            <a:off x="685800" y="1418898"/>
            <a:ext cx="8109783" cy="5218386"/>
          </a:xfrm>
        </p:spPr>
        <p:txBody>
          <a:bodyPr>
            <a:normAutofit/>
          </a:bodyPr>
          <a:lstStyle/>
          <a:p>
            <a:pPr algn="just">
              <a:buFont typeface="Arial"/>
              <a:buChar char="•"/>
            </a:pPr>
            <a:r>
              <a:rPr lang="en-US" sz="4000" dirty="0" smtClean="0"/>
              <a:t>The ‘traditional</a:t>
            </a:r>
            <a:r>
              <a:rPr lang="en-US" sz="4000" dirty="0"/>
              <a:t> </a:t>
            </a:r>
            <a:r>
              <a:rPr lang="en-US" sz="4000" dirty="0" smtClean="0"/>
              <a:t>interface’ is framed around Content/the Printed Text (‘</a:t>
            </a:r>
            <a:r>
              <a:rPr lang="en-US" sz="4000" dirty="0" err="1" smtClean="0"/>
              <a:t>Ramism</a:t>
            </a:r>
            <a:r>
              <a:rPr lang="en-US" sz="4000" dirty="0" smtClean="0"/>
              <a:t>’)</a:t>
            </a:r>
          </a:p>
          <a:p>
            <a:pPr algn="just">
              <a:buFont typeface="Arial"/>
              <a:buChar char="•"/>
            </a:pPr>
            <a:endParaRPr lang="en-US" sz="4000" dirty="0" smtClean="0"/>
          </a:p>
          <a:p>
            <a:pPr lvl="1" algn="just">
              <a:buFont typeface="Arial"/>
              <a:buChar char="•"/>
            </a:pPr>
            <a:r>
              <a:rPr lang="en-US" sz="2800" dirty="0" smtClean="0"/>
              <a:t>Petrus Ramus (1576) ‘was the first man in history to ‘surf’ on a wave of information launched by new media’ (McLuhan);</a:t>
            </a:r>
            <a:endParaRPr lang="en-US" sz="2800" dirty="0"/>
          </a:p>
          <a:p>
            <a:pPr lvl="1" algn="just">
              <a:buFont typeface="Arial"/>
              <a:buChar char="•"/>
            </a:pPr>
            <a:r>
              <a:rPr lang="en-US" sz="2800" dirty="0">
                <a:solidFill>
                  <a:prstClr val="white"/>
                </a:solidFill>
              </a:rPr>
              <a:t>Dynamic f2f interaction ‘was eclipsed’, </a:t>
            </a:r>
            <a:r>
              <a:rPr lang="en-US" sz="2800" dirty="0" smtClean="0">
                <a:solidFill>
                  <a:prstClr val="white"/>
                </a:solidFill>
              </a:rPr>
              <a:t>Walter Ong </a:t>
            </a:r>
            <a:r>
              <a:rPr lang="en-US" sz="2800" dirty="0">
                <a:solidFill>
                  <a:prstClr val="white"/>
                </a:solidFill>
              </a:rPr>
              <a:t>says, by the viewing of pages</a:t>
            </a:r>
          </a:p>
          <a:p>
            <a:pPr algn="just">
              <a:buFont typeface="Arial"/>
              <a:buChar char="•"/>
            </a:pPr>
            <a:endParaRPr lang="en-US" sz="4000" b="1" dirty="0" smtClean="0"/>
          </a:p>
        </p:txBody>
      </p:sp>
    </p:spTree>
    <p:extLst>
      <p:ext uri="{BB962C8B-B14F-4D97-AF65-F5344CB8AC3E}">
        <p14:creationId xmlns:p14="http://schemas.microsoft.com/office/powerpoint/2010/main" val="18930889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8066</TotalTime>
  <Words>2489</Words>
  <Application>Microsoft Office PowerPoint</Application>
  <PresentationFormat>On-screen Show (4:3)</PresentationFormat>
  <Paragraphs>250</Paragraphs>
  <Slides>28</Slides>
  <Notes>28</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Calisto MT</vt:lpstr>
      <vt:lpstr>Wingdings</vt:lpstr>
      <vt:lpstr>Story</vt:lpstr>
      <vt:lpstr>Story Interface  and Strategic Design for New Law Curricula</vt:lpstr>
      <vt:lpstr>interface</vt:lpstr>
      <vt:lpstr>design</vt:lpstr>
      <vt:lpstr>design</vt:lpstr>
      <vt:lpstr>Traditional interface</vt:lpstr>
      <vt:lpstr>Reading Text</vt:lpstr>
      <vt:lpstr>Lecture</vt:lpstr>
      <vt:lpstr>Tutorial</vt:lpstr>
      <vt:lpstr>First proposition</vt:lpstr>
      <vt:lpstr>The Internet Ends Ramism</vt:lpstr>
      <vt:lpstr>Second proposition</vt:lpstr>
      <vt:lpstr>Transitional interface</vt:lpstr>
      <vt:lpstr>Third proposition</vt:lpstr>
      <vt:lpstr>Fourth proposition</vt:lpstr>
      <vt:lpstr>Content</vt:lpstr>
      <vt:lpstr>Textbook Interface</vt:lpstr>
      <vt:lpstr>Textbook Interface</vt:lpstr>
      <vt:lpstr>HoloLens Project, Uni of Canberra</vt:lpstr>
      <vt:lpstr>A lesson from Pixar: It’s not about animation,  it’s about story There are examples of this same preference for a well-told story in all creative fields. </vt:lpstr>
      <vt:lpstr>Spark Interest</vt:lpstr>
      <vt:lpstr>Story interface 1</vt:lpstr>
      <vt:lpstr>From Content to Subject</vt:lpstr>
      <vt:lpstr>Trigger: Property Subject Story</vt:lpstr>
      <vt:lpstr>Story Subject of Study</vt:lpstr>
      <vt:lpstr>Narrative arc  native title</vt:lpstr>
      <vt:lpstr>Story interface 2</vt:lpstr>
      <vt:lpstr>Tailored learning…</vt:lpstr>
      <vt:lpstr>Initiation into the Discipline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Interface  and Strategic Design  for New Law Curricula</dc:title>
  <dc:creator>Craig Collins</dc:creator>
  <cp:lastModifiedBy>Moot Court</cp:lastModifiedBy>
  <cp:revision>76</cp:revision>
  <cp:lastPrinted>2017-03-15T09:17:21Z</cp:lastPrinted>
  <dcterms:created xsi:type="dcterms:W3CDTF">2016-09-04T09:13:28Z</dcterms:created>
  <dcterms:modified xsi:type="dcterms:W3CDTF">2017-03-15T22:56:11Z</dcterms:modified>
</cp:coreProperties>
</file>